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70" r:id="rId3"/>
    <p:sldId id="316" r:id="rId4"/>
    <p:sldId id="291" r:id="rId5"/>
    <p:sldId id="317" r:id="rId6"/>
    <p:sldId id="320" r:id="rId7"/>
    <p:sldId id="319" r:id="rId8"/>
    <p:sldId id="318" r:id="rId9"/>
    <p:sldId id="293" r:id="rId10"/>
    <p:sldId id="294" r:id="rId11"/>
    <p:sldId id="295" r:id="rId12"/>
    <p:sldId id="296" r:id="rId13"/>
    <p:sldId id="297" r:id="rId14"/>
    <p:sldId id="292" r:id="rId15"/>
    <p:sldId id="299" r:id="rId16"/>
    <p:sldId id="284" r:id="rId17"/>
    <p:sldId id="277" r:id="rId18"/>
    <p:sldId id="300" r:id="rId19"/>
    <p:sldId id="301" r:id="rId20"/>
    <p:sldId id="302" r:id="rId21"/>
    <p:sldId id="303" r:id="rId22"/>
    <p:sldId id="304" r:id="rId23"/>
    <p:sldId id="305" r:id="rId24"/>
    <p:sldId id="281" r:id="rId25"/>
    <p:sldId id="306" r:id="rId26"/>
    <p:sldId id="307" r:id="rId27"/>
    <p:sldId id="309" r:id="rId28"/>
    <p:sldId id="308" r:id="rId29"/>
    <p:sldId id="310" r:id="rId30"/>
    <p:sldId id="314" r:id="rId31"/>
    <p:sldId id="312" r:id="rId32"/>
    <p:sldId id="311" r:id="rId33"/>
    <p:sldId id="280" r:id="rId34"/>
    <p:sldId id="282" r:id="rId35"/>
    <p:sldId id="279" r:id="rId36"/>
    <p:sldId id="283" r:id="rId37"/>
    <p:sldId id="268" r:id="rId38"/>
    <p:sldId id="287" r:id="rId39"/>
    <p:sldId id="288" r:id="rId40"/>
    <p:sldId id="278" r:id="rId41"/>
    <p:sldId id="313" r:id="rId42"/>
    <p:sldId id="315" r:id="rId43"/>
    <p:sldId id="28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4" d="100"/>
          <a:sy n="84" d="100"/>
        </p:scale>
        <p:origin x="174" y="8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extLst>
              <c:ext xmlns:c16="http://schemas.microsoft.com/office/drawing/2014/chart" uri="{C3380CC4-5D6E-409C-BE32-E72D297353CC}">
                <c16:uniqueId val="{00000000-E474-4E2B-A05B-C0C704BBBA0C}"/>
              </c:ext>
            </c:extLst>
          </c:dPt>
          <c:dPt>
            <c:idx val="1"/>
            <c:bubble3D val="0"/>
            <c:extLst>
              <c:ext xmlns:c16="http://schemas.microsoft.com/office/drawing/2014/chart" uri="{C3380CC4-5D6E-409C-BE32-E72D297353CC}">
                <c16:uniqueId val="{00000001-E474-4E2B-A05B-C0C704BBBA0C}"/>
              </c:ext>
            </c:extLst>
          </c:dPt>
          <c:dPt>
            <c:idx val="2"/>
            <c:bubble3D val="0"/>
            <c:extLst>
              <c:ext xmlns:c16="http://schemas.microsoft.com/office/drawing/2014/chart" uri="{C3380CC4-5D6E-409C-BE32-E72D297353CC}">
                <c16:uniqueId val="{00000002-E474-4E2B-A05B-C0C704BBBA0C}"/>
              </c:ext>
            </c:extLst>
          </c:dPt>
          <c:dPt>
            <c:idx val="3"/>
            <c:bubble3D val="0"/>
            <c:extLst>
              <c:ext xmlns:c16="http://schemas.microsoft.com/office/drawing/2014/chart" uri="{C3380CC4-5D6E-409C-BE32-E72D297353CC}">
                <c16:uniqueId val="{00000003-E474-4E2B-A05B-C0C704BBBA0C}"/>
              </c:ext>
            </c:extLst>
          </c:dPt>
          <c:dPt>
            <c:idx val="4"/>
            <c:bubble3D val="0"/>
            <c:extLst>
              <c:ext xmlns:c16="http://schemas.microsoft.com/office/drawing/2014/chart" uri="{C3380CC4-5D6E-409C-BE32-E72D297353CC}">
                <c16:uniqueId val="{00000004-E474-4E2B-A05B-C0C704BBBA0C}"/>
              </c:ext>
            </c:extLst>
          </c:dPt>
          <c:cat>
            <c:strRef>
              <c:f>Feuil1!$A$36:$A$40</c:f>
              <c:strCache>
                <c:ptCount val="5"/>
                <c:pt idx="0">
                  <c:v>Maïtrise de la langue française</c:v>
                </c:pt>
                <c:pt idx="1">
                  <c:v>Principaux éléments de mathématiques</c:v>
                </c:pt>
                <c:pt idx="2">
                  <c:v>Méthodologie</c:v>
                </c:pt>
                <c:pt idx="3">
                  <c:v>Travail en  équioe </c:v>
                </c:pt>
                <c:pt idx="4">
                  <c:v>Attitude des élèves,Confiance, Autonomie</c:v>
                </c:pt>
              </c:strCache>
            </c:strRef>
          </c:cat>
          <c:val>
            <c:numRef>
              <c:f>Feuil1!$B$36:$B$40</c:f>
              <c:numCache>
                <c:formatCode>General</c:formatCode>
                <c:ptCount val="5"/>
              </c:numCache>
            </c:numRef>
          </c:val>
          <c:extLst>
            <c:ext xmlns:c16="http://schemas.microsoft.com/office/drawing/2014/chart" uri="{C3380CC4-5D6E-409C-BE32-E72D297353CC}">
              <c16:uniqueId val="{00000005-E474-4E2B-A05B-C0C704BBBA0C}"/>
            </c:ext>
          </c:extLst>
        </c:ser>
        <c:ser>
          <c:idx val="1"/>
          <c:order val="1"/>
          <c:dPt>
            <c:idx val="0"/>
            <c:bubble3D val="0"/>
            <c:extLst>
              <c:ext xmlns:c16="http://schemas.microsoft.com/office/drawing/2014/chart" uri="{C3380CC4-5D6E-409C-BE32-E72D297353CC}">
                <c16:uniqueId val="{00000006-E474-4E2B-A05B-C0C704BBBA0C}"/>
              </c:ext>
            </c:extLst>
          </c:dPt>
          <c:dPt>
            <c:idx val="1"/>
            <c:bubble3D val="0"/>
            <c:extLst>
              <c:ext xmlns:c16="http://schemas.microsoft.com/office/drawing/2014/chart" uri="{C3380CC4-5D6E-409C-BE32-E72D297353CC}">
                <c16:uniqueId val="{00000007-E474-4E2B-A05B-C0C704BBBA0C}"/>
              </c:ext>
            </c:extLst>
          </c:dPt>
          <c:dPt>
            <c:idx val="2"/>
            <c:bubble3D val="0"/>
            <c:extLst>
              <c:ext xmlns:c16="http://schemas.microsoft.com/office/drawing/2014/chart" uri="{C3380CC4-5D6E-409C-BE32-E72D297353CC}">
                <c16:uniqueId val="{00000008-E474-4E2B-A05B-C0C704BBBA0C}"/>
              </c:ext>
            </c:extLst>
          </c:dPt>
          <c:dPt>
            <c:idx val="3"/>
            <c:bubble3D val="0"/>
            <c:extLst>
              <c:ext xmlns:c16="http://schemas.microsoft.com/office/drawing/2014/chart" uri="{C3380CC4-5D6E-409C-BE32-E72D297353CC}">
                <c16:uniqueId val="{00000009-E474-4E2B-A05B-C0C704BBBA0C}"/>
              </c:ext>
            </c:extLst>
          </c:dPt>
          <c:dPt>
            <c:idx val="4"/>
            <c:bubble3D val="0"/>
            <c:extLst>
              <c:ext xmlns:c16="http://schemas.microsoft.com/office/drawing/2014/chart" uri="{C3380CC4-5D6E-409C-BE32-E72D297353CC}">
                <c16:uniqueId val="{0000000A-E474-4E2B-A05B-C0C704BBBA0C}"/>
              </c:ext>
            </c:extLst>
          </c:dPt>
          <c:cat>
            <c:strRef>
              <c:f>Feuil1!$A$36:$A$40</c:f>
              <c:strCache>
                <c:ptCount val="5"/>
                <c:pt idx="0">
                  <c:v>Maïtrise de la langue française</c:v>
                </c:pt>
                <c:pt idx="1">
                  <c:v>Principaux éléments de mathématiques</c:v>
                </c:pt>
                <c:pt idx="2">
                  <c:v>Méthodologie</c:v>
                </c:pt>
                <c:pt idx="3">
                  <c:v>Travail en  équioe </c:v>
                </c:pt>
                <c:pt idx="4">
                  <c:v>Attitude des élèves,Confiance, Autonomie</c:v>
                </c:pt>
              </c:strCache>
            </c:strRef>
          </c:cat>
          <c:val>
            <c:numRef>
              <c:f>Feuil1!$C$36:$C$40</c:f>
              <c:numCache>
                <c:formatCode>General</c:formatCode>
                <c:ptCount val="5"/>
              </c:numCache>
            </c:numRef>
          </c:val>
          <c:extLst>
            <c:ext xmlns:c16="http://schemas.microsoft.com/office/drawing/2014/chart" uri="{C3380CC4-5D6E-409C-BE32-E72D297353CC}">
              <c16:uniqueId val="{0000000B-E474-4E2B-A05B-C0C704BBBA0C}"/>
            </c:ext>
          </c:extLst>
        </c:ser>
        <c:ser>
          <c:idx val="2"/>
          <c:order val="2"/>
          <c:dPt>
            <c:idx val="0"/>
            <c:bubble3D val="0"/>
            <c:extLst>
              <c:ext xmlns:c16="http://schemas.microsoft.com/office/drawing/2014/chart" uri="{C3380CC4-5D6E-409C-BE32-E72D297353CC}">
                <c16:uniqueId val="{0000000C-E474-4E2B-A05B-C0C704BBBA0C}"/>
              </c:ext>
            </c:extLst>
          </c:dPt>
          <c:dPt>
            <c:idx val="1"/>
            <c:bubble3D val="0"/>
            <c:extLst>
              <c:ext xmlns:c16="http://schemas.microsoft.com/office/drawing/2014/chart" uri="{C3380CC4-5D6E-409C-BE32-E72D297353CC}">
                <c16:uniqueId val="{0000000D-E474-4E2B-A05B-C0C704BBBA0C}"/>
              </c:ext>
            </c:extLst>
          </c:dPt>
          <c:dPt>
            <c:idx val="2"/>
            <c:bubble3D val="0"/>
            <c:extLst>
              <c:ext xmlns:c16="http://schemas.microsoft.com/office/drawing/2014/chart" uri="{C3380CC4-5D6E-409C-BE32-E72D297353CC}">
                <c16:uniqueId val="{0000000E-E474-4E2B-A05B-C0C704BBBA0C}"/>
              </c:ext>
            </c:extLst>
          </c:dPt>
          <c:dPt>
            <c:idx val="3"/>
            <c:bubble3D val="0"/>
            <c:extLst>
              <c:ext xmlns:c16="http://schemas.microsoft.com/office/drawing/2014/chart" uri="{C3380CC4-5D6E-409C-BE32-E72D297353CC}">
                <c16:uniqueId val="{0000000F-E474-4E2B-A05B-C0C704BBBA0C}"/>
              </c:ext>
            </c:extLst>
          </c:dPt>
          <c:dPt>
            <c:idx val="4"/>
            <c:bubble3D val="0"/>
            <c:extLst>
              <c:ext xmlns:c16="http://schemas.microsoft.com/office/drawing/2014/chart" uri="{C3380CC4-5D6E-409C-BE32-E72D297353CC}">
                <c16:uniqueId val="{00000010-E474-4E2B-A05B-C0C704BBBA0C}"/>
              </c:ext>
            </c:extLst>
          </c:dPt>
          <c:cat>
            <c:strRef>
              <c:f>Feuil1!$A$36:$A$40</c:f>
              <c:strCache>
                <c:ptCount val="5"/>
                <c:pt idx="0">
                  <c:v>Maïtrise de la langue française</c:v>
                </c:pt>
                <c:pt idx="1">
                  <c:v>Principaux éléments de mathématiques</c:v>
                </c:pt>
                <c:pt idx="2">
                  <c:v>Méthodologie</c:v>
                </c:pt>
                <c:pt idx="3">
                  <c:v>Travail en  équioe </c:v>
                </c:pt>
                <c:pt idx="4">
                  <c:v>Attitude des élèves,Confiance, Autonomie</c:v>
                </c:pt>
              </c:strCache>
            </c:strRef>
          </c:cat>
          <c:val>
            <c:numRef>
              <c:f>Feuil1!$D$36:$D$40</c:f>
              <c:numCache>
                <c:formatCode>General</c:formatCode>
                <c:ptCount val="5"/>
              </c:numCache>
            </c:numRef>
          </c:val>
          <c:extLst>
            <c:ext xmlns:c16="http://schemas.microsoft.com/office/drawing/2014/chart" uri="{C3380CC4-5D6E-409C-BE32-E72D297353CC}">
              <c16:uniqueId val="{00000011-E474-4E2B-A05B-C0C704BBBA0C}"/>
            </c:ext>
          </c:extLst>
        </c:ser>
        <c:ser>
          <c:idx val="3"/>
          <c:order val="3"/>
          <c:dPt>
            <c:idx val="0"/>
            <c:bubble3D val="0"/>
            <c:extLst>
              <c:ext xmlns:c16="http://schemas.microsoft.com/office/drawing/2014/chart" uri="{C3380CC4-5D6E-409C-BE32-E72D297353CC}">
                <c16:uniqueId val="{00000012-E474-4E2B-A05B-C0C704BBBA0C}"/>
              </c:ext>
            </c:extLst>
          </c:dPt>
          <c:dPt>
            <c:idx val="1"/>
            <c:bubble3D val="0"/>
            <c:extLst>
              <c:ext xmlns:c16="http://schemas.microsoft.com/office/drawing/2014/chart" uri="{C3380CC4-5D6E-409C-BE32-E72D297353CC}">
                <c16:uniqueId val="{00000013-E474-4E2B-A05B-C0C704BBBA0C}"/>
              </c:ext>
            </c:extLst>
          </c:dPt>
          <c:dPt>
            <c:idx val="2"/>
            <c:bubble3D val="0"/>
            <c:extLst>
              <c:ext xmlns:c16="http://schemas.microsoft.com/office/drawing/2014/chart" uri="{C3380CC4-5D6E-409C-BE32-E72D297353CC}">
                <c16:uniqueId val="{00000014-E474-4E2B-A05B-C0C704BBBA0C}"/>
              </c:ext>
            </c:extLst>
          </c:dPt>
          <c:dPt>
            <c:idx val="3"/>
            <c:bubble3D val="0"/>
            <c:extLst>
              <c:ext xmlns:c16="http://schemas.microsoft.com/office/drawing/2014/chart" uri="{C3380CC4-5D6E-409C-BE32-E72D297353CC}">
                <c16:uniqueId val="{00000015-E474-4E2B-A05B-C0C704BBBA0C}"/>
              </c:ext>
            </c:extLst>
          </c:dPt>
          <c:dPt>
            <c:idx val="4"/>
            <c:bubble3D val="0"/>
            <c:extLst>
              <c:ext xmlns:c16="http://schemas.microsoft.com/office/drawing/2014/chart" uri="{C3380CC4-5D6E-409C-BE32-E72D297353CC}">
                <c16:uniqueId val="{00000016-E474-4E2B-A05B-C0C704BBBA0C}"/>
              </c:ext>
            </c:extLst>
          </c:dPt>
          <c:cat>
            <c:strRef>
              <c:f>Feuil1!$A$36:$A$40</c:f>
              <c:strCache>
                <c:ptCount val="5"/>
                <c:pt idx="0">
                  <c:v>Maïtrise de la langue française</c:v>
                </c:pt>
                <c:pt idx="1">
                  <c:v>Principaux éléments de mathématiques</c:v>
                </c:pt>
                <c:pt idx="2">
                  <c:v>Méthodologie</c:v>
                </c:pt>
                <c:pt idx="3">
                  <c:v>Travail en  équioe </c:v>
                </c:pt>
                <c:pt idx="4">
                  <c:v>Attitude des élèves,Confiance, Autonomie</c:v>
                </c:pt>
              </c:strCache>
            </c:strRef>
          </c:cat>
          <c:val>
            <c:numRef>
              <c:f>Feuil1!$E$36:$E$40</c:f>
              <c:numCache>
                <c:formatCode>0.00%</c:formatCode>
                <c:ptCount val="5"/>
                <c:pt idx="0" formatCode="0%">
                  <c:v>1</c:v>
                </c:pt>
                <c:pt idx="1">
                  <c:v>0.27600000000000002</c:v>
                </c:pt>
                <c:pt idx="2">
                  <c:v>4.2000000000000003E-2</c:v>
                </c:pt>
                <c:pt idx="3">
                  <c:v>2.1000000000000001E-2</c:v>
                </c:pt>
                <c:pt idx="4">
                  <c:v>4.2000000000000003E-2</c:v>
                </c:pt>
              </c:numCache>
            </c:numRef>
          </c:val>
          <c:extLst>
            <c:ext xmlns:c16="http://schemas.microsoft.com/office/drawing/2014/chart" uri="{C3380CC4-5D6E-409C-BE32-E72D297353CC}">
              <c16:uniqueId val="{00000017-E474-4E2B-A05B-C0C704BBBA0C}"/>
            </c:ext>
          </c:extLst>
        </c:ser>
        <c:dLbls>
          <c:showLegendKey val="0"/>
          <c:showVal val="0"/>
          <c:showCatName val="0"/>
          <c:showSerName val="0"/>
          <c:showPercent val="0"/>
          <c:showBubbleSize val="0"/>
          <c:showLeaderLines val="1"/>
        </c:dLbls>
        <c:firstSliceAng val="0"/>
        <c:holeSize val="50"/>
      </c:doughnutChart>
      <c:spPr>
        <a:noFill/>
        <a:ln w="25361">
          <a:noFill/>
        </a:ln>
      </c:spPr>
    </c:plotArea>
    <c:legend>
      <c:legendPos val="r"/>
      <c:layout>
        <c:manualLayout>
          <c:xMode val="edge"/>
          <c:yMode val="edge"/>
          <c:x val="0.631390557405621"/>
          <c:y val="0"/>
          <c:w val="0.34509196725903302"/>
          <c:h val="0.87572250584061595"/>
        </c:manualLayout>
      </c:layout>
      <c:overlay val="0"/>
    </c:legend>
    <c:plotVisOnly val="1"/>
    <c:dispBlanksAs val="zero"/>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34F58-7E60-4F52-9D23-3E467AF122B0}" type="doc">
      <dgm:prSet loTypeId="urn:microsoft.com/office/officeart/2005/8/layout/hList7#1" loCatId="list" qsTypeId="urn:microsoft.com/office/officeart/2005/8/quickstyle/simple1" qsCatId="simple" csTypeId="urn:microsoft.com/office/officeart/2005/8/colors/colorful3" csCatId="colorful" phldr="1"/>
      <dgm:spPr/>
    </dgm:pt>
    <dgm:pt modelId="{0C90752C-ADD7-4CF7-99C0-F6C5C6A75B53}">
      <dgm:prSet phldrT="[Texte]"/>
      <dgm:spPr/>
      <dgm:t>
        <a:bodyPr/>
        <a:lstStyle/>
        <a:p>
          <a:r>
            <a:rPr lang="fr-FR" b="1" dirty="0">
              <a:solidFill>
                <a:schemeClr val="tx1"/>
              </a:solidFill>
            </a:rPr>
            <a:t>Grande Section</a:t>
          </a:r>
        </a:p>
      </dgm:t>
    </dgm:pt>
    <dgm:pt modelId="{BFAF9945-AA73-4F15-8CF7-6AADD7AE6850}" type="parTrans" cxnId="{BAF1C721-2B01-42D0-9D8E-A30D07D68FE1}">
      <dgm:prSet/>
      <dgm:spPr/>
      <dgm:t>
        <a:bodyPr/>
        <a:lstStyle/>
        <a:p>
          <a:endParaRPr lang="fr-FR"/>
        </a:p>
      </dgm:t>
    </dgm:pt>
    <dgm:pt modelId="{A48D7B12-ED75-4401-B609-811073313846}" type="sibTrans" cxnId="{BAF1C721-2B01-42D0-9D8E-A30D07D68FE1}">
      <dgm:prSet/>
      <dgm:spPr/>
      <dgm:t>
        <a:bodyPr/>
        <a:lstStyle/>
        <a:p>
          <a:endParaRPr lang="fr-FR"/>
        </a:p>
      </dgm:t>
    </dgm:pt>
    <dgm:pt modelId="{F10BF5F6-1605-43BC-8473-9440D075603F}">
      <dgm:prSet phldrT="[Texte]"/>
      <dgm:spPr/>
      <dgm:t>
        <a:bodyPr/>
        <a:lstStyle/>
        <a:p>
          <a:r>
            <a:rPr lang="fr-FR" b="1" dirty="0">
              <a:solidFill>
                <a:schemeClr val="tx1"/>
              </a:solidFill>
            </a:rPr>
            <a:t>CP/CE1</a:t>
          </a:r>
        </a:p>
      </dgm:t>
    </dgm:pt>
    <dgm:pt modelId="{C1DCA1D6-9B2F-459E-AE97-95E9381ABE29}" type="parTrans" cxnId="{4752C19A-B7DC-4339-A046-ACB9632D4511}">
      <dgm:prSet/>
      <dgm:spPr/>
      <dgm:t>
        <a:bodyPr/>
        <a:lstStyle/>
        <a:p>
          <a:endParaRPr lang="fr-FR"/>
        </a:p>
      </dgm:t>
    </dgm:pt>
    <dgm:pt modelId="{7A093E59-0143-41DA-A592-87B7FD4ECE4A}" type="sibTrans" cxnId="{4752C19A-B7DC-4339-A046-ACB9632D4511}">
      <dgm:prSet/>
      <dgm:spPr/>
      <dgm:t>
        <a:bodyPr/>
        <a:lstStyle/>
        <a:p>
          <a:endParaRPr lang="fr-FR"/>
        </a:p>
      </dgm:t>
    </dgm:pt>
    <dgm:pt modelId="{6A8CECFE-514F-4371-A04A-C1CE03B914F9}">
      <dgm:prSet phldrT="[Texte]"/>
      <dgm:spPr/>
      <dgm:t>
        <a:bodyPr/>
        <a:lstStyle/>
        <a:p>
          <a:r>
            <a:rPr lang="fr-FR" b="1" dirty="0">
              <a:solidFill>
                <a:schemeClr val="tx1"/>
              </a:solidFill>
            </a:rPr>
            <a:t>CE2/CM1</a:t>
          </a:r>
        </a:p>
      </dgm:t>
    </dgm:pt>
    <dgm:pt modelId="{0F9337E6-C81F-4442-801B-2D1B666478D8}" type="parTrans" cxnId="{FAEEF231-CE64-4523-90F1-C60976B944AD}">
      <dgm:prSet/>
      <dgm:spPr/>
      <dgm:t>
        <a:bodyPr/>
        <a:lstStyle/>
        <a:p>
          <a:endParaRPr lang="fr-FR"/>
        </a:p>
      </dgm:t>
    </dgm:pt>
    <dgm:pt modelId="{C1822B42-3493-41A4-98C7-12910FEE6C96}" type="sibTrans" cxnId="{FAEEF231-CE64-4523-90F1-C60976B944AD}">
      <dgm:prSet/>
      <dgm:spPr/>
      <dgm:t>
        <a:bodyPr/>
        <a:lstStyle/>
        <a:p>
          <a:endParaRPr lang="fr-FR"/>
        </a:p>
      </dgm:t>
    </dgm:pt>
    <dgm:pt modelId="{87A8AD73-2DF7-4412-8099-43FA7B357BD5}" type="pres">
      <dgm:prSet presAssocID="{69534F58-7E60-4F52-9D23-3E467AF122B0}" presName="Name0" presStyleCnt="0">
        <dgm:presLayoutVars>
          <dgm:dir/>
          <dgm:resizeHandles val="exact"/>
        </dgm:presLayoutVars>
      </dgm:prSet>
      <dgm:spPr/>
    </dgm:pt>
    <dgm:pt modelId="{447718AF-EC05-4ED2-9C4A-E4314A967EBF}" type="pres">
      <dgm:prSet presAssocID="{69534F58-7E60-4F52-9D23-3E467AF122B0}" presName="fgShape" presStyleLbl="fgShp" presStyleIdx="0" presStyleCnt="1"/>
      <dgm:spPr>
        <a:solidFill>
          <a:schemeClr val="accent6">
            <a:lumMod val="50000"/>
          </a:schemeClr>
        </a:solidFill>
        <a:ln>
          <a:solidFill>
            <a:srgbClr val="C00000"/>
          </a:solidFill>
        </a:ln>
      </dgm:spPr>
    </dgm:pt>
    <dgm:pt modelId="{B45C39ED-58F8-4949-A8A0-921684EA565B}" type="pres">
      <dgm:prSet presAssocID="{69534F58-7E60-4F52-9D23-3E467AF122B0}" presName="linComp" presStyleCnt="0"/>
      <dgm:spPr/>
    </dgm:pt>
    <dgm:pt modelId="{F83195D6-6279-4ED3-9D81-45556DF96ECD}" type="pres">
      <dgm:prSet presAssocID="{0C90752C-ADD7-4CF7-99C0-F6C5C6A75B53}" presName="compNode" presStyleCnt="0"/>
      <dgm:spPr/>
    </dgm:pt>
    <dgm:pt modelId="{42016CE3-ED68-4A4C-A2DD-CE58D0D6F526}" type="pres">
      <dgm:prSet presAssocID="{0C90752C-ADD7-4CF7-99C0-F6C5C6A75B53}" presName="bkgdShape" presStyleLbl="node1" presStyleIdx="0" presStyleCnt="3"/>
      <dgm:spPr/>
    </dgm:pt>
    <dgm:pt modelId="{27596449-F7BA-4BB1-AF3F-8DC9EE6269C5}" type="pres">
      <dgm:prSet presAssocID="{0C90752C-ADD7-4CF7-99C0-F6C5C6A75B53}" presName="nodeTx" presStyleLbl="node1" presStyleIdx="0" presStyleCnt="3">
        <dgm:presLayoutVars>
          <dgm:bulletEnabled val="1"/>
        </dgm:presLayoutVars>
      </dgm:prSet>
      <dgm:spPr/>
    </dgm:pt>
    <dgm:pt modelId="{8035D9C5-8969-4FDD-9A8E-E8F6A4FF935F}" type="pres">
      <dgm:prSet presAssocID="{0C90752C-ADD7-4CF7-99C0-F6C5C6A75B53}" presName="invisiNode" presStyleLbl="node1" presStyleIdx="0" presStyleCnt="3"/>
      <dgm:spPr/>
    </dgm:pt>
    <dgm:pt modelId="{8E9339CE-C214-4E54-846D-162BE83FD00C}" type="pres">
      <dgm:prSet presAssocID="{0C90752C-ADD7-4CF7-99C0-F6C5C6A75B53}" presName="imagNode" presStyleLbl="fgImgPlace1" presStyleIdx="0" presStyleCnt="3"/>
      <dgm:spPr>
        <a:blipFill rotWithShape="1">
          <a:blip xmlns:r="http://schemas.openxmlformats.org/officeDocument/2006/relationships" r:embed="rId1"/>
          <a:stretch>
            <a:fillRect/>
          </a:stretch>
        </a:blipFill>
      </dgm:spPr>
    </dgm:pt>
    <dgm:pt modelId="{657CA7E0-6C28-4544-A20E-96E246930ADE}" type="pres">
      <dgm:prSet presAssocID="{A48D7B12-ED75-4401-B609-811073313846}" presName="sibTrans" presStyleLbl="sibTrans2D1" presStyleIdx="0" presStyleCnt="0"/>
      <dgm:spPr/>
    </dgm:pt>
    <dgm:pt modelId="{93E7D3ED-A709-4AAA-95D3-8A9173AA693D}" type="pres">
      <dgm:prSet presAssocID="{F10BF5F6-1605-43BC-8473-9440D075603F}" presName="compNode" presStyleCnt="0"/>
      <dgm:spPr/>
    </dgm:pt>
    <dgm:pt modelId="{EEB1542E-EE44-4D2F-948B-8701204DB28F}" type="pres">
      <dgm:prSet presAssocID="{F10BF5F6-1605-43BC-8473-9440D075603F}" presName="bkgdShape" presStyleLbl="node1" presStyleIdx="1" presStyleCnt="3"/>
      <dgm:spPr/>
    </dgm:pt>
    <dgm:pt modelId="{30E3D834-00A1-4253-9183-0C5B274CF383}" type="pres">
      <dgm:prSet presAssocID="{F10BF5F6-1605-43BC-8473-9440D075603F}" presName="nodeTx" presStyleLbl="node1" presStyleIdx="1" presStyleCnt="3">
        <dgm:presLayoutVars>
          <dgm:bulletEnabled val="1"/>
        </dgm:presLayoutVars>
      </dgm:prSet>
      <dgm:spPr/>
    </dgm:pt>
    <dgm:pt modelId="{0E978B0D-6F8D-4164-87BB-8A9E0A449F57}" type="pres">
      <dgm:prSet presAssocID="{F10BF5F6-1605-43BC-8473-9440D075603F}" presName="invisiNode" presStyleLbl="node1" presStyleIdx="1" presStyleCnt="3"/>
      <dgm:spPr/>
    </dgm:pt>
    <dgm:pt modelId="{D5967C3B-243B-44D5-A699-E15D57A63C6C}" type="pres">
      <dgm:prSet presAssocID="{F10BF5F6-1605-43BC-8473-9440D075603F}" presName="imagNode" presStyleLbl="fgImgPlace1" presStyleIdx="1" presStyleCnt="3"/>
      <dgm:spPr>
        <a:blipFill rotWithShape="1">
          <a:blip xmlns:r="http://schemas.openxmlformats.org/officeDocument/2006/relationships" r:embed="rId2"/>
          <a:stretch>
            <a:fillRect/>
          </a:stretch>
        </a:blipFill>
      </dgm:spPr>
    </dgm:pt>
    <dgm:pt modelId="{AFE3DEC1-870D-43A9-832F-B3EB117F511E}" type="pres">
      <dgm:prSet presAssocID="{7A093E59-0143-41DA-A592-87B7FD4ECE4A}" presName="sibTrans" presStyleLbl="sibTrans2D1" presStyleIdx="0" presStyleCnt="0"/>
      <dgm:spPr/>
    </dgm:pt>
    <dgm:pt modelId="{489E0262-91E4-46EE-9FAC-94312F6F2E50}" type="pres">
      <dgm:prSet presAssocID="{6A8CECFE-514F-4371-A04A-C1CE03B914F9}" presName="compNode" presStyleCnt="0"/>
      <dgm:spPr/>
    </dgm:pt>
    <dgm:pt modelId="{5AA58050-A891-4A9B-AFFC-C789E9086008}" type="pres">
      <dgm:prSet presAssocID="{6A8CECFE-514F-4371-A04A-C1CE03B914F9}" presName="bkgdShape" presStyleLbl="node1" presStyleIdx="2" presStyleCnt="3"/>
      <dgm:spPr/>
    </dgm:pt>
    <dgm:pt modelId="{4719739C-498E-4BAF-91D8-FB5F49392CD5}" type="pres">
      <dgm:prSet presAssocID="{6A8CECFE-514F-4371-A04A-C1CE03B914F9}" presName="nodeTx" presStyleLbl="node1" presStyleIdx="2" presStyleCnt="3">
        <dgm:presLayoutVars>
          <dgm:bulletEnabled val="1"/>
        </dgm:presLayoutVars>
      </dgm:prSet>
      <dgm:spPr/>
    </dgm:pt>
    <dgm:pt modelId="{3BE158E4-504B-4415-AE6B-4FD031FE79C7}" type="pres">
      <dgm:prSet presAssocID="{6A8CECFE-514F-4371-A04A-C1CE03B914F9}" presName="invisiNode" presStyleLbl="node1" presStyleIdx="2" presStyleCnt="3"/>
      <dgm:spPr/>
    </dgm:pt>
    <dgm:pt modelId="{7A2DB51B-D4BF-41ED-AA84-19390E733E83}" type="pres">
      <dgm:prSet presAssocID="{6A8CECFE-514F-4371-A04A-C1CE03B914F9}" presName="imagNode" presStyleLbl="fgImgPlace1" presStyleIdx="2" presStyleCnt="3"/>
      <dgm:spPr>
        <a:blipFill rotWithShape="1">
          <a:blip xmlns:r="http://schemas.openxmlformats.org/officeDocument/2006/relationships" r:embed="rId3"/>
          <a:stretch>
            <a:fillRect/>
          </a:stretch>
        </a:blipFill>
      </dgm:spPr>
    </dgm:pt>
  </dgm:ptLst>
  <dgm:cxnLst>
    <dgm:cxn modelId="{4752C19A-B7DC-4339-A046-ACB9632D4511}" srcId="{69534F58-7E60-4F52-9D23-3E467AF122B0}" destId="{F10BF5F6-1605-43BC-8473-9440D075603F}" srcOrd="1" destOrd="0" parTransId="{C1DCA1D6-9B2F-459E-AE97-95E9381ABE29}" sibTransId="{7A093E59-0143-41DA-A592-87B7FD4ECE4A}"/>
    <dgm:cxn modelId="{4B172AFD-AD88-FD4D-B460-52AF9542F7F8}" type="presOf" srcId="{0C90752C-ADD7-4CF7-99C0-F6C5C6A75B53}" destId="{27596449-F7BA-4BB1-AF3F-8DC9EE6269C5}" srcOrd="1" destOrd="0" presId="urn:microsoft.com/office/officeart/2005/8/layout/hList7#1"/>
    <dgm:cxn modelId="{A0BE60A4-9CDC-2A44-82D0-3EE6FFCA1739}" type="presOf" srcId="{6A8CECFE-514F-4371-A04A-C1CE03B914F9}" destId="{5AA58050-A891-4A9B-AFFC-C789E9086008}" srcOrd="0" destOrd="0" presId="urn:microsoft.com/office/officeart/2005/8/layout/hList7#1"/>
    <dgm:cxn modelId="{BAF1C721-2B01-42D0-9D8E-A30D07D68FE1}" srcId="{69534F58-7E60-4F52-9D23-3E467AF122B0}" destId="{0C90752C-ADD7-4CF7-99C0-F6C5C6A75B53}" srcOrd="0" destOrd="0" parTransId="{BFAF9945-AA73-4F15-8CF7-6AADD7AE6850}" sibTransId="{A48D7B12-ED75-4401-B609-811073313846}"/>
    <dgm:cxn modelId="{EF20B12F-2AE0-BC40-9AD8-678EB3A45EFB}" type="presOf" srcId="{F10BF5F6-1605-43BC-8473-9440D075603F}" destId="{EEB1542E-EE44-4D2F-948B-8701204DB28F}" srcOrd="0" destOrd="0" presId="urn:microsoft.com/office/officeart/2005/8/layout/hList7#1"/>
    <dgm:cxn modelId="{43C72281-A51D-CF43-9944-E3C9F0FFAC10}" type="presOf" srcId="{F10BF5F6-1605-43BC-8473-9440D075603F}" destId="{30E3D834-00A1-4253-9183-0C5B274CF383}" srcOrd="1" destOrd="0" presId="urn:microsoft.com/office/officeart/2005/8/layout/hList7#1"/>
    <dgm:cxn modelId="{FAEEF231-CE64-4523-90F1-C60976B944AD}" srcId="{69534F58-7E60-4F52-9D23-3E467AF122B0}" destId="{6A8CECFE-514F-4371-A04A-C1CE03B914F9}" srcOrd="2" destOrd="0" parTransId="{0F9337E6-C81F-4442-801B-2D1B666478D8}" sibTransId="{C1822B42-3493-41A4-98C7-12910FEE6C96}"/>
    <dgm:cxn modelId="{09679976-644F-CC45-895E-7B8B846407E0}" type="presOf" srcId="{7A093E59-0143-41DA-A592-87B7FD4ECE4A}" destId="{AFE3DEC1-870D-43A9-832F-B3EB117F511E}" srcOrd="0" destOrd="0" presId="urn:microsoft.com/office/officeart/2005/8/layout/hList7#1"/>
    <dgm:cxn modelId="{78AA12A8-558C-554A-BD00-EF4BAC906B23}" type="presOf" srcId="{69534F58-7E60-4F52-9D23-3E467AF122B0}" destId="{87A8AD73-2DF7-4412-8099-43FA7B357BD5}" srcOrd="0" destOrd="0" presId="urn:microsoft.com/office/officeart/2005/8/layout/hList7#1"/>
    <dgm:cxn modelId="{979597A9-7FF9-2641-BC4F-457BC5BBB2F4}" type="presOf" srcId="{A48D7B12-ED75-4401-B609-811073313846}" destId="{657CA7E0-6C28-4544-A20E-96E246930ADE}" srcOrd="0" destOrd="0" presId="urn:microsoft.com/office/officeart/2005/8/layout/hList7#1"/>
    <dgm:cxn modelId="{DE238657-0E3A-5940-B784-80BB38FEB0DD}" type="presOf" srcId="{6A8CECFE-514F-4371-A04A-C1CE03B914F9}" destId="{4719739C-498E-4BAF-91D8-FB5F49392CD5}" srcOrd="1" destOrd="0" presId="urn:microsoft.com/office/officeart/2005/8/layout/hList7#1"/>
    <dgm:cxn modelId="{019DBE8D-3D81-504E-8C06-48B25C7A1C69}" type="presOf" srcId="{0C90752C-ADD7-4CF7-99C0-F6C5C6A75B53}" destId="{42016CE3-ED68-4A4C-A2DD-CE58D0D6F526}" srcOrd="0" destOrd="0" presId="urn:microsoft.com/office/officeart/2005/8/layout/hList7#1"/>
    <dgm:cxn modelId="{4DF8E38F-B1EA-914E-A01A-EBC0C3048774}" type="presParOf" srcId="{87A8AD73-2DF7-4412-8099-43FA7B357BD5}" destId="{447718AF-EC05-4ED2-9C4A-E4314A967EBF}" srcOrd="0" destOrd="0" presId="urn:microsoft.com/office/officeart/2005/8/layout/hList7#1"/>
    <dgm:cxn modelId="{ACCDDCDE-EEC9-DC41-9772-9AC3E1275F13}" type="presParOf" srcId="{87A8AD73-2DF7-4412-8099-43FA7B357BD5}" destId="{B45C39ED-58F8-4949-A8A0-921684EA565B}" srcOrd="1" destOrd="0" presId="urn:microsoft.com/office/officeart/2005/8/layout/hList7#1"/>
    <dgm:cxn modelId="{F16AED2D-EBEE-FE4E-A99A-EEFF5BD1FC54}" type="presParOf" srcId="{B45C39ED-58F8-4949-A8A0-921684EA565B}" destId="{F83195D6-6279-4ED3-9D81-45556DF96ECD}" srcOrd="0" destOrd="0" presId="urn:microsoft.com/office/officeart/2005/8/layout/hList7#1"/>
    <dgm:cxn modelId="{3790A711-97B3-B647-9F3E-C4E45A2BE7AB}" type="presParOf" srcId="{F83195D6-6279-4ED3-9D81-45556DF96ECD}" destId="{42016CE3-ED68-4A4C-A2DD-CE58D0D6F526}" srcOrd="0" destOrd="0" presId="urn:microsoft.com/office/officeart/2005/8/layout/hList7#1"/>
    <dgm:cxn modelId="{1F35BB80-3D17-C84E-96C9-4DC41342C5B8}" type="presParOf" srcId="{F83195D6-6279-4ED3-9D81-45556DF96ECD}" destId="{27596449-F7BA-4BB1-AF3F-8DC9EE6269C5}" srcOrd="1" destOrd="0" presId="urn:microsoft.com/office/officeart/2005/8/layout/hList7#1"/>
    <dgm:cxn modelId="{E98BBE11-C2EC-D941-9857-DE50234E7392}" type="presParOf" srcId="{F83195D6-6279-4ED3-9D81-45556DF96ECD}" destId="{8035D9C5-8969-4FDD-9A8E-E8F6A4FF935F}" srcOrd="2" destOrd="0" presId="urn:microsoft.com/office/officeart/2005/8/layout/hList7#1"/>
    <dgm:cxn modelId="{EF6036F1-79EF-164E-89F1-6E700F200E27}" type="presParOf" srcId="{F83195D6-6279-4ED3-9D81-45556DF96ECD}" destId="{8E9339CE-C214-4E54-846D-162BE83FD00C}" srcOrd="3" destOrd="0" presId="urn:microsoft.com/office/officeart/2005/8/layout/hList7#1"/>
    <dgm:cxn modelId="{5C745539-74D1-2F45-B2C7-67847A60DCB6}" type="presParOf" srcId="{B45C39ED-58F8-4949-A8A0-921684EA565B}" destId="{657CA7E0-6C28-4544-A20E-96E246930ADE}" srcOrd="1" destOrd="0" presId="urn:microsoft.com/office/officeart/2005/8/layout/hList7#1"/>
    <dgm:cxn modelId="{3B415FA7-C5E4-4F41-9CB9-850F15391894}" type="presParOf" srcId="{B45C39ED-58F8-4949-A8A0-921684EA565B}" destId="{93E7D3ED-A709-4AAA-95D3-8A9173AA693D}" srcOrd="2" destOrd="0" presId="urn:microsoft.com/office/officeart/2005/8/layout/hList7#1"/>
    <dgm:cxn modelId="{A994D673-BF04-8A43-8D3C-83AA10174252}" type="presParOf" srcId="{93E7D3ED-A709-4AAA-95D3-8A9173AA693D}" destId="{EEB1542E-EE44-4D2F-948B-8701204DB28F}" srcOrd="0" destOrd="0" presId="urn:microsoft.com/office/officeart/2005/8/layout/hList7#1"/>
    <dgm:cxn modelId="{CA16E685-1CC7-B64F-8863-F25AA499D782}" type="presParOf" srcId="{93E7D3ED-A709-4AAA-95D3-8A9173AA693D}" destId="{30E3D834-00A1-4253-9183-0C5B274CF383}" srcOrd="1" destOrd="0" presId="urn:microsoft.com/office/officeart/2005/8/layout/hList7#1"/>
    <dgm:cxn modelId="{F6228788-2361-E74D-B12F-199270698E59}" type="presParOf" srcId="{93E7D3ED-A709-4AAA-95D3-8A9173AA693D}" destId="{0E978B0D-6F8D-4164-87BB-8A9E0A449F57}" srcOrd="2" destOrd="0" presId="urn:microsoft.com/office/officeart/2005/8/layout/hList7#1"/>
    <dgm:cxn modelId="{403CDACD-BDBD-AD46-BC8F-8F7F7AD3F0D4}" type="presParOf" srcId="{93E7D3ED-A709-4AAA-95D3-8A9173AA693D}" destId="{D5967C3B-243B-44D5-A699-E15D57A63C6C}" srcOrd="3" destOrd="0" presId="urn:microsoft.com/office/officeart/2005/8/layout/hList7#1"/>
    <dgm:cxn modelId="{4FD071E5-FF8D-594C-B997-D30B41A95188}" type="presParOf" srcId="{B45C39ED-58F8-4949-A8A0-921684EA565B}" destId="{AFE3DEC1-870D-43A9-832F-B3EB117F511E}" srcOrd="3" destOrd="0" presId="urn:microsoft.com/office/officeart/2005/8/layout/hList7#1"/>
    <dgm:cxn modelId="{3AE6E039-9231-9B4F-AEDA-B0BAA8584BCA}" type="presParOf" srcId="{B45C39ED-58F8-4949-A8A0-921684EA565B}" destId="{489E0262-91E4-46EE-9FAC-94312F6F2E50}" srcOrd="4" destOrd="0" presId="urn:microsoft.com/office/officeart/2005/8/layout/hList7#1"/>
    <dgm:cxn modelId="{4813DDD5-DE56-6A45-B4E8-6AFE87374716}" type="presParOf" srcId="{489E0262-91E4-46EE-9FAC-94312F6F2E50}" destId="{5AA58050-A891-4A9B-AFFC-C789E9086008}" srcOrd="0" destOrd="0" presId="urn:microsoft.com/office/officeart/2005/8/layout/hList7#1"/>
    <dgm:cxn modelId="{E02B98FE-9E56-0C46-89FC-6CBDAAF6E4F6}" type="presParOf" srcId="{489E0262-91E4-46EE-9FAC-94312F6F2E50}" destId="{4719739C-498E-4BAF-91D8-FB5F49392CD5}" srcOrd="1" destOrd="0" presId="urn:microsoft.com/office/officeart/2005/8/layout/hList7#1"/>
    <dgm:cxn modelId="{CC23D9D1-95E2-8E45-ABD6-3BE4147EE941}" type="presParOf" srcId="{489E0262-91E4-46EE-9FAC-94312F6F2E50}" destId="{3BE158E4-504B-4415-AE6B-4FD031FE79C7}" srcOrd="2" destOrd="0" presId="urn:microsoft.com/office/officeart/2005/8/layout/hList7#1"/>
    <dgm:cxn modelId="{4D23C645-A395-D148-BA45-9FCB2B193253}" type="presParOf" srcId="{489E0262-91E4-46EE-9FAC-94312F6F2E50}" destId="{7A2DB51B-D4BF-41ED-AA84-19390E733E83}" srcOrd="3" destOrd="0" presId="urn:microsoft.com/office/officeart/2005/8/layout/hList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B16FA9-18C7-4170-BB34-7A5535ECEE28}" type="doc">
      <dgm:prSet loTypeId="urn:microsoft.com/office/officeart/2005/8/layout/arrow2" loCatId="process" qsTypeId="urn:microsoft.com/office/officeart/2005/8/quickstyle/simple1" qsCatId="simple" csTypeId="urn:microsoft.com/office/officeart/2005/8/colors/accent0_1" csCatId="mainScheme" phldr="1"/>
      <dgm:spPr/>
    </dgm:pt>
    <dgm:pt modelId="{607864AB-09A0-407E-B811-0472B6E27125}">
      <dgm:prSet phldrT="[Texte]" custT="1"/>
      <dgm:spPr/>
      <dgm:t>
        <a:bodyPr/>
        <a:lstStyle/>
        <a:p>
          <a:r>
            <a:rPr lang="fr-FR" sz="1400" b="1" dirty="0"/>
            <a:t>Co- intervention</a:t>
          </a:r>
        </a:p>
      </dgm:t>
    </dgm:pt>
    <dgm:pt modelId="{8082677B-CE5F-4B8F-A909-BF53B4E44AE4}" type="parTrans" cxnId="{7C102CA9-FCD6-4564-9134-BE6C81CDB9DC}">
      <dgm:prSet/>
      <dgm:spPr/>
      <dgm:t>
        <a:bodyPr/>
        <a:lstStyle/>
        <a:p>
          <a:endParaRPr lang="fr-FR"/>
        </a:p>
      </dgm:t>
    </dgm:pt>
    <dgm:pt modelId="{5EE7C6EF-8BB5-420C-ACCE-9B7F771E16BF}" type="sibTrans" cxnId="{7C102CA9-FCD6-4564-9134-BE6C81CDB9DC}">
      <dgm:prSet/>
      <dgm:spPr/>
      <dgm:t>
        <a:bodyPr/>
        <a:lstStyle/>
        <a:p>
          <a:endParaRPr lang="fr-FR"/>
        </a:p>
      </dgm:t>
    </dgm:pt>
    <dgm:pt modelId="{47893406-3BD8-4714-BD8A-C2A0F806DE45}">
      <dgm:prSet phldrT="[Texte]" custT="1"/>
      <dgm:spPr/>
      <dgm:t>
        <a:bodyPr/>
        <a:lstStyle/>
        <a:p>
          <a:r>
            <a:rPr lang="fr-FR" sz="1400" b="1" dirty="0"/>
            <a:t>Décloisonnement</a:t>
          </a:r>
        </a:p>
      </dgm:t>
    </dgm:pt>
    <dgm:pt modelId="{0169170C-9C91-4964-A5C5-17BD349A4D8F}" type="parTrans" cxnId="{B96ABE6A-587C-4455-BA1A-3C542E86A422}">
      <dgm:prSet/>
      <dgm:spPr/>
      <dgm:t>
        <a:bodyPr/>
        <a:lstStyle/>
        <a:p>
          <a:endParaRPr lang="fr-FR"/>
        </a:p>
      </dgm:t>
    </dgm:pt>
    <dgm:pt modelId="{10474340-EFFE-4384-B211-6810FC16A82E}" type="sibTrans" cxnId="{B96ABE6A-587C-4455-BA1A-3C542E86A422}">
      <dgm:prSet/>
      <dgm:spPr/>
      <dgm:t>
        <a:bodyPr/>
        <a:lstStyle/>
        <a:p>
          <a:endParaRPr lang="fr-FR"/>
        </a:p>
      </dgm:t>
    </dgm:pt>
    <dgm:pt modelId="{53B5D424-D5E8-41AB-AE8C-994CDE78AC8C}">
      <dgm:prSet phldrT="[Texte]" custT="1"/>
      <dgm:spPr/>
      <dgm:t>
        <a:bodyPr/>
        <a:lstStyle/>
        <a:p>
          <a:r>
            <a:rPr lang="fr-FR" sz="1200" b="1" dirty="0"/>
            <a:t>Prise en charge dans une autre salle</a:t>
          </a:r>
        </a:p>
      </dgm:t>
    </dgm:pt>
    <dgm:pt modelId="{6FEA4E4C-01B9-4494-89D4-3AEEC9DA1366}" type="parTrans" cxnId="{7E97E56F-85A9-402F-9299-5D222FEEC584}">
      <dgm:prSet/>
      <dgm:spPr/>
      <dgm:t>
        <a:bodyPr/>
        <a:lstStyle/>
        <a:p>
          <a:endParaRPr lang="fr-FR"/>
        </a:p>
      </dgm:t>
    </dgm:pt>
    <dgm:pt modelId="{191D709A-1DD1-4398-AEFC-B031F710BD24}" type="sibTrans" cxnId="{7E97E56F-85A9-402F-9299-5D222FEEC584}">
      <dgm:prSet/>
      <dgm:spPr/>
      <dgm:t>
        <a:bodyPr/>
        <a:lstStyle/>
        <a:p>
          <a:endParaRPr lang="fr-FR"/>
        </a:p>
      </dgm:t>
    </dgm:pt>
    <dgm:pt modelId="{52C06D9C-ECD2-4B8B-802F-28A14C254629}" type="pres">
      <dgm:prSet presAssocID="{0AB16FA9-18C7-4170-BB34-7A5535ECEE28}" presName="arrowDiagram" presStyleCnt="0">
        <dgm:presLayoutVars>
          <dgm:chMax val="5"/>
          <dgm:dir/>
          <dgm:resizeHandles val="exact"/>
        </dgm:presLayoutVars>
      </dgm:prSet>
      <dgm:spPr/>
    </dgm:pt>
    <dgm:pt modelId="{43E96EA4-67B4-4D35-A0CE-CD2542776166}" type="pres">
      <dgm:prSet presAssocID="{0AB16FA9-18C7-4170-BB34-7A5535ECEE28}" presName="arrow" presStyleLbl="bgShp" presStyleIdx="0" presStyleCnt="1" custLinFactNeighborX="4985" custLinFactNeighborY="-41877"/>
      <dgm:spPr>
        <a:solidFill>
          <a:srgbClr val="FFC000"/>
        </a:solidFill>
      </dgm:spPr>
    </dgm:pt>
    <dgm:pt modelId="{BCD76CD1-7D7C-48F8-ABDF-6F46B62698F3}" type="pres">
      <dgm:prSet presAssocID="{0AB16FA9-18C7-4170-BB34-7A5535ECEE28}" presName="arrowDiagram3" presStyleCnt="0"/>
      <dgm:spPr/>
    </dgm:pt>
    <dgm:pt modelId="{C8B86215-98DB-406E-84DD-2E88B958AE15}" type="pres">
      <dgm:prSet presAssocID="{607864AB-09A0-407E-B811-0472B6E27125}" presName="bullet3a" presStyleLbl="node1" presStyleIdx="0" presStyleCnt="3"/>
      <dgm:spPr/>
    </dgm:pt>
    <dgm:pt modelId="{E79D5B21-C669-48A6-A3EA-B3D5C33EB32B}" type="pres">
      <dgm:prSet presAssocID="{607864AB-09A0-407E-B811-0472B6E27125}" presName="textBox3a" presStyleLbl="revTx" presStyleIdx="0" presStyleCnt="3" custScaleX="339173">
        <dgm:presLayoutVars>
          <dgm:bulletEnabled val="1"/>
        </dgm:presLayoutVars>
      </dgm:prSet>
      <dgm:spPr/>
    </dgm:pt>
    <dgm:pt modelId="{8D41699D-43A6-46A6-98A6-4BE53B787F24}" type="pres">
      <dgm:prSet presAssocID="{47893406-3BD8-4714-BD8A-C2A0F806DE45}" presName="bullet3b" presStyleLbl="node1" presStyleIdx="1" presStyleCnt="3"/>
      <dgm:spPr/>
    </dgm:pt>
    <dgm:pt modelId="{629C93DA-6C1E-4A90-9FCC-01B237C52E6A}" type="pres">
      <dgm:prSet presAssocID="{47893406-3BD8-4714-BD8A-C2A0F806DE45}" presName="textBox3b" presStyleLbl="revTx" presStyleIdx="1" presStyleCnt="3" custScaleX="396836">
        <dgm:presLayoutVars>
          <dgm:bulletEnabled val="1"/>
        </dgm:presLayoutVars>
      </dgm:prSet>
      <dgm:spPr/>
    </dgm:pt>
    <dgm:pt modelId="{F64D0CC7-EE5A-4DF6-A1CB-551B374448DF}" type="pres">
      <dgm:prSet presAssocID="{53B5D424-D5E8-41AB-AE8C-994CDE78AC8C}" presName="bullet3c" presStyleLbl="node1" presStyleIdx="2" presStyleCnt="3"/>
      <dgm:spPr/>
    </dgm:pt>
    <dgm:pt modelId="{38320A1C-AFDC-4CC8-91AD-B813F6653A5C}" type="pres">
      <dgm:prSet presAssocID="{53B5D424-D5E8-41AB-AE8C-994CDE78AC8C}" presName="textBox3c" presStyleLbl="revTx" presStyleIdx="2" presStyleCnt="3" custScaleX="405899" custLinFactNeighborX="-78390" custLinFactNeighborY="-15339">
        <dgm:presLayoutVars>
          <dgm:bulletEnabled val="1"/>
        </dgm:presLayoutVars>
      </dgm:prSet>
      <dgm:spPr/>
    </dgm:pt>
  </dgm:ptLst>
  <dgm:cxnLst>
    <dgm:cxn modelId="{B96ABE6A-587C-4455-BA1A-3C542E86A422}" srcId="{0AB16FA9-18C7-4170-BB34-7A5535ECEE28}" destId="{47893406-3BD8-4714-BD8A-C2A0F806DE45}" srcOrd="1" destOrd="0" parTransId="{0169170C-9C91-4964-A5C5-17BD349A4D8F}" sibTransId="{10474340-EFFE-4384-B211-6810FC16A82E}"/>
    <dgm:cxn modelId="{A1970E77-F5C8-594A-946D-B01C7F1AC979}" type="presOf" srcId="{47893406-3BD8-4714-BD8A-C2A0F806DE45}" destId="{629C93DA-6C1E-4A90-9FCC-01B237C52E6A}" srcOrd="0" destOrd="0" presId="urn:microsoft.com/office/officeart/2005/8/layout/arrow2"/>
    <dgm:cxn modelId="{7C102CA9-FCD6-4564-9134-BE6C81CDB9DC}" srcId="{0AB16FA9-18C7-4170-BB34-7A5535ECEE28}" destId="{607864AB-09A0-407E-B811-0472B6E27125}" srcOrd="0" destOrd="0" parTransId="{8082677B-CE5F-4B8F-A909-BF53B4E44AE4}" sibTransId="{5EE7C6EF-8BB5-420C-ACCE-9B7F771E16BF}"/>
    <dgm:cxn modelId="{0AC7E610-B531-B14E-896A-E426440D14DB}" type="presOf" srcId="{607864AB-09A0-407E-B811-0472B6E27125}" destId="{E79D5B21-C669-48A6-A3EA-B3D5C33EB32B}" srcOrd="0" destOrd="0" presId="urn:microsoft.com/office/officeart/2005/8/layout/arrow2"/>
    <dgm:cxn modelId="{7CFFDB51-A2D0-6E42-832C-DB9131FD8B7F}" type="presOf" srcId="{53B5D424-D5E8-41AB-AE8C-994CDE78AC8C}" destId="{38320A1C-AFDC-4CC8-91AD-B813F6653A5C}" srcOrd="0" destOrd="0" presId="urn:microsoft.com/office/officeart/2005/8/layout/arrow2"/>
    <dgm:cxn modelId="{419784C4-FDED-7C4B-B355-39C1FD8047A3}" type="presOf" srcId="{0AB16FA9-18C7-4170-BB34-7A5535ECEE28}" destId="{52C06D9C-ECD2-4B8B-802F-28A14C254629}" srcOrd="0" destOrd="0" presId="urn:microsoft.com/office/officeart/2005/8/layout/arrow2"/>
    <dgm:cxn modelId="{7E97E56F-85A9-402F-9299-5D222FEEC584}" srcId="{0AB16FA9-18C7-4170-BB34-7A5535ECEE28}" destId="{53B5D424-D5E8-41AB-AE8C-994CDE78AC8C}" srcOrd="2" destOrd="0" parTransId="{6FEA4E4C-01B9-4494-89D4-3AEEC9DA1366}" sibTransId="{191D709A-1DD1-4398-AEFC-B031F710BD24}"/>
    <dgm:cxn modelId="{0A7D1C7C-2E24-754D-B2F1-FC9A2E42C071}" type="presParOf" srcId="{52C06D9C-ECD2-4B8B-802F-28A14C254629}" destId="{43E96EA4-67B4-4D35-A0CE-CD2542776166}" srcOrd="0" destOrd="0" presId="urn:microsoft.com/office/officeart/2005/8/layout/arrow2"/>
    <dgm:cxn modelId="{A0075E49-E23C-DA48-A79B-FDE1AD7013EF}" type="presParOf" srcId="{52C06D9C-ECD2-4B8B-802F-28A14C254629}" destId="{BCD76CD1-7D7C-48F8-ABDF-6F46B62698F3}" srcOrd="1" destOrd="0" presId="urn:microsoft.com/office/officeart/2005/8/layout/arrow2"/>
    <dgm:cxn modelId="{972B4E4A-31B6-E646-9697-68DE7BDAB78D}" type="presParOf" srcId="{BCD76CD1-7D7C-48F8-ABDF-6F46B62698F3}" destId="{C8B86215-98DB-406E-84DD-2E88B958AE15}" srcOrd="0" destOrd="0" presId="urn:microsoft.com/office/officeart/2005/8/layout/arrow2"/>
    <dgm:cxn modelId="{FE34A468-3F42-AD4C-97D3-90C5D4659BFC}" type="presParOf" srcId="{BCD76CD1-7D7C-48F8-ABDF-6F46B62698F3}" destId="{E79D5B21-C669-48A6-A3EA-B3D5C33EB32B}" srcOrd="1" destOrd="0" presId="urn:microsoft.com/office/officeart/2005/8/layout/arrow2"/>
    <dgm:cxn modelId="{5074EE39-11C9-ED4B-842F-198711A5BDF5}" type="presParOf" srcId="{BCD76CD1-7D7C-48F8-ABDF-6F46B62698F3}" destId="{8D41699D-43A6-46A6-98A6-4BE53B787F24}" srcOrd="2" destOrd="0" presId="urn:microsoft.com/office/officeart/2005/8/layout/arrow2"/>
    <dgm:cxn modelId="{0FCCC272-3555-3241-A3FA-A95665EE0CDE}" type="presParOf" srcId="{BCD76CD1-7D7C-48F8-ABDF-6F46B62698F3}" destId="{629C93DA-6C1E-4A90-9FCC-01B237C52E6A}" srcOrd="3" destOrd="0" presId="urn:microsoft.com/office/officeart/2005/8/layout/arrow2"/>
    <dgm:cxn modelId="{EC8446E5-0092-E54C-A5CB-5C3FD76E2375}" type="presParOf" srcId="{BCD76CD1-7D7C-48F8-ABDF-6F46B62698F3}" destId="{F64D0CC7-EE5A-4DF6-A1CB-551B374448DF}" srcOrd="4" destOrd="0" presId="urn:microsoft.com/office/officeart/2005/8/layout/arrow2"/>
    <dgm:cxn modelId="{A2C9F7A6-EA1A-714A-B3E9-D9FFBAC5CF11}" type="presParOf" srcId="{BCD76CD1-7D7C-48F8-ABDF-6F46B62698F3}" destId="{38320A1C-AFDC-4CC8-91AD-B813F6653A5C}" srcOrd="5" destOrd="0" presId="urn:microsoft.com/office/officeart/2005/8/layout/arrow2"/>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84A845C-C3BC-4011-BFC2-8E4708B1966C}"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fr-FR"/>
        </a:p>
      </dgm:t>
    </dgm:pt>
    <dgm:pt modelId="{433017A1-6B91-4AAA-94D0-22F45CB0D7F2}">
      <dgm:prSet phldrT="[Texte]" custT="1"/>
      <dgm:spPr>
        <a:solidFill>
          <a:srgbClr val="FF9933"/>
        </a:solidFill>
      </dgm:spPr>
      <dgm:t>
        <a:bodyPr/>
        <a:lstStyle/>
        <a:p>
          <a:r>
            <a:rPr lang="fr-FR" sz="1050" b="1" dirty="0">
              <a:solidFill>
                <a:schemeClr val="tx1"/>
              </a:solidFill>
            </a:rPr>
            <a:t>Dyade Maître +/ Maître titulaire</a:t>
          </a:r>
        </a:p>
      </dgm:t>
    </dgm:pt>
    <dgm:pt modelId="{EA5D6C6F-62D1-43AF-AFE0-404935AE5A37}" type="parTrans" cxnId="{6F1976FD-3E0B-4E62-BD40-0AF0FF8C5D0A}">
      <dgm:prSet/>
      <dgm:spPr/>
      <dgm:t>
        <a:bodyPr/>
        <a:lstStyle/>
        <a:p>
          <a:endParaRPr lang="fr-FR"/>
        </a:p>
      </dgm:t>
    </dgm:pt>
    <dgm:pt modelId="{797FD4BF-D1F9-4EBA-A8CD-95547F7B9348}" type="sibTrans" cxnId="{6F1976FD-3E0B-4E62-BD40-0AF0FF8C5D0A}">
      <dgm:prSet/>
      <dgm:spPr/>
      <dgm:t>
        <a:bodyPr/>
        <a:lstStyle/>
        <a:p>
          <a:endParaRPr lang="fr-FR"/>
        </a:p>
      </dgm:t>
    </dgm:pt>
    <dgm:pt modelId="{7283FEA4-B0B6-469A-AA7B-419D90494A44}">
      <dgm:prSet phldrT="[Texte]" custT="1"/>
      <dgm:spPr>
        <a:solidFill>
          <a:srgbClr val="92D050"/>
        </a:solidFill>
      </dgm:spPr>
      <dgm:t>
        <a:bodyPr/>
        <a:lstStyle/>
        <a:p>
          <a:r>
            <a:rPr lang="fr-FR" sz="1050" b="1" dirty="0">
              <a:solidFill>
                <a:schemeClr val="tx1"/>
              </a:solidFill>
            </a:rPr>
            <a:t>Co-intervention</a:t>
          </a:r>
        </a:p>
      </dgm:t>
    </dgm:pt>
    <dgm:pt modelId="{8FEB74F4-BE08-4545-8B9F-939A5CF71E26}" type="parTrans" cxnId="{A306B3FD-70C5-462C-A750-9A6F186398DB}">
      <dgm:prSet/>
      <dgm:spPr/>
      <dgm:t>
        <a:bodyPr/>
        <a:lstStyle/>
        <a:p>
          <a:endParaRPr lang="fr-FR"/>
        </a:p>
      </dgm:t>
    </dgm:pt>
    <dgm:pt modelId="{7E0EC486-4996-44B9-9A59-0DD9325EF95D}" type="sibTrans" cxnId="{A306B3FD-70C5-462C-A750-9A6F186398DB}">
      <dgm:prSet/>
      <dgm:spPr/>
      <dgm:t>
        <a:bodyPr/>
        <a:lstStyle/>
        <a:p>
          <a:endParaRPr lang="fr-FR"/>
        </a:p>
      </dgm:t>
    </dgm:pt>
    <dgm:pt modelId="{9C62C3FA-EA0E-4B3A-9BCE-34D6F9852563}">
      <dgm:prSet phldrT="[Texte]" custT="1"/>
      <dgm:spPr>
        <a:solidFill>
          <a:srgbClr val="FFFF00"/>
        </a:solidFill>
      </dgm:spPr>
      <dgm:t>
        <a:bodyPr/>
        <a:lstStyle/>
        <a:p>
          <a:r>
            <a:rPr lang="fr-FR" sz="1000" b="1" dirty="0" err="1">
              <a:solidFill>
                <a:schemeClr val="tx1"/>
              </a:solidFill>
            </a:rPr>
            <a:t>Co-présence</a:t>
          </a:r>
          <a:endParaRPr lang="fr-FR" sz="1000" b="1" dirty="0">
            <a:solidFill>
              <a:schemeClr val="tx1"/>
            </a:solidFill>
          </a:endParaRPr>
        </a:p>
      </dgm:t>
    </dgm:pt>
    <dgm:pt modelId="{D6245680-2CEF-4876-A81D-37A92E03A343}" type="parTrans" cxnId="{F5D37870-BAC8-45C3-B179-B7E4FC752B5C}">
      <dgm:prSet/>
      <dgm:spPr/>
      <dgm:t>
        <a:bodyPr/>
        <a:lstStyle/>
        <a:p>
          <a:endParaRPr lang="fr-FR"/>
        </a:p>
      </dgm:t>
    </dgm:pt>
    <dgm:pt modelId="{C891E6D4-5410-473A-ADE8-C778F056574A}" type="sibTrans" cxnId="{F5D37870-BAC8-45C3-B179-B7E4FC752B5C}">
      <dgm:prSet/>
      <dgm:spPr/>
      <dgm:t>
        <a:bodyPr/>
        <a:lstStyle/>
        <a:p>
          <a:endParaRPr lang="fr-FR"/>
        </a:p>
      </dgm:t>
    </dgm:pt>
    <dgm:pt modelId="{9ACD72F2-F01C-4AC4-93A3-35B68C1FF5DE}">
      <dgm:prSet phldrT="[Texte]" custT="1"/>
      <dgm:spPr>
        <a:solidFill>
          <a:srgbClr val="0070C0"/>
        </a:solidFill>
      </dgm:spPr>
      <dgm:t>
        <a:bodyPr/>
        <a:lstStyle/>
        <a:p>
          <a:r>
            <a:rPr lang="fr-FR" sz="1000" b="1" dirty="0">
              <a:solidFill>
                <a:schemeClr val="tx1"/>
              </a:solidFill>
            </a:rPr>
            <a:t>Co-enseignement</a:t>
          </a:r>
        </a:p>
      </dgm:t>
    </dgm:pt>
    <dgm:pt modelId="{3135BCD2-B8C3-4994-9744-B522B5919FB6}" type="parTrans" cxnId="{B9EFD11E-8A57-4490-9F6E-8083D9CC62D5}">
      <dgm:prSet/>
      <dgm:spPr/>
      <dgm:t>
        <a:bodyPr/>
        <a:lstStyle/>
        <a:p>
          <a:endParaRPr lang="fr-FR"/>
        </a:p>
      </dgm:t>
    </dgm:pt>
    <dgm:pt modelId="{B1868160-72A4-435D-8C77-DE35E5CE7680}" type="sibTrans" cxnId="{B9EFD11E-8A57-4490-9F6E-8083D9CC62D5}">
      <dgm:prSet/>
      <dgm:spPr/>
      <dgm:t>
        <a:bodyPr/>
        <a:lstStyle/>
        <a:p>
          <a:endParaRPr lang="fr-FR"/>
        </a:p>
      </dgm:t>
    </dgm:pt>
    <dgm:pt modelId="{86C0DED4-128A-47F4-8B5C-EAE921A7CA81}">
      <dgm:prSet phldrT="[Texte]" custT="1"/>
      <dgm:spPr>
        <a:solidFill>
          <a:schemeClr val="accent6"/>
        </a:solidFill>
      </dgm:spPr>
      <dgm:t>
        <a:bodyPr/>
        <a:lstStyle/>
        <a:p>
          <a:r>
            <a:rPr lang="fr-FR" sz="900" b="1" dirty="0">
              <a:solidFill>
                <a:schemeClr val="tx1"/>
              </a:solidFill>
            </a:rPr>
            <a:t>Décloisonnement</a:t>
          </a:r>
        </a:p>
      </dgm:t>
    </dgm:pt>
    <dgm:pt modelId="{2EA11D04-EEAE-4FDE-96B9-473DD544699E}" type="parTrans" cxnId="{A0BA35DB-C397-401E-B262-2324973FD8F0}">
      <dgm:prSet/>
      <dgm:spPr/>
      <dgm:t>
        <a:bodyPr/>
        <a:lstStyle/>
        <a:p>
          <a:endParaRPr lang="fr-FR"/>
        </a:p>
      </dgm:t>
    </dgm:pt>
    <dgm:pt modelId="{28228E03-75F3-4004-8860-B0405ED86EE3}" type="sibTrans" cxnId="{A0BA35DB-C397-401E-B262-2324973FD8F0}">
      <dgm:prSet/>
      <dgm:spPr/>
      <dgm:t>
        <a:bodyPr/>
        <a:lstStyle/>
        <a:p>
          <a:endParaRPr lang="fr-FR"/>
        </a:p>
      </dgm:t>
    </dgm:pt>
    <dgm:pt modelId="{507EEFF0-A125-4F8C-8200-43232DB3E096}">
      <dgm:prSet phldrT="[Texte]" custT="1"/>
      <dgm:spPr>
        <a:solidFill>
          <a:srgbClr val="00B0F0"/>
        </a:solidFill>
      </dgm:spPr>
      <dgm:t>
        <a:bodyPr/>
        <a:lstStyle/>
        <a:p>
          <a:r>
            <a:rPr lang="fr-FR" sz="1000" b="1" dirty="0">
              <a:solidFill>
                <a:schemeClr val="tx1"/>
              </a:solidFill>
            </a:rPr>
            <a:t>Prise en charge dans une autre salle</a:t>
          </a:r>
        </a:p>
      </dgm:t>
    </dgm:pt>
    <dgm:pt modelId="{CED83EBC-CF7A-49A6-B6D4-DB928B0F5BCD}" type="parTrans" cxnId="{C99CA878-9B7A-484A-87A7-8CB1E9E31B64}">
      <dgm:prSet/>
      <dgm:spPr/>
      <dgm:t>
        <a:bodyPr/>
        <a:lstStyle/>
        <a:p>
          <a:endParaRPr lang="fr-FR"/>
        </a:p>
      </dgm:t>
    </dgm:pt>
    <dgm:pt modelId="{D2545DDD-C159-495A-B2ED-D880DF5339C7}" type="sibTrans" cxnId="{C99CA878-9B7A-484A-87A7-8CB1E9E31B64}">
      <dgm:prSet/>
      <dgm:spPr/>
      <dgm:t>
        <a:bodyPr/>
        <a:lstStyle/>
        <a:p>
          <a:endParaRPr lang="fr-FR"/>
        </a:p>
      </dgm:t>
    </dgm:pt>
    <dgm:pt modelId="{074A19FD-3BDB-489B-A8A5-9F5D02F5F078}">
      <dgm:prSet phldrT="[Texte]" custT="1"/>
      <dgm:spPr>
        <a:solidFill>
          <a:srgbClr val="00B050"/>
        </a:solidFill>
      </dgm:spPr>
      <dgm:t>
        <a:bodyPr/>
        <a:lstStyle/>
        <a:p>
          <a:r>
            <a:rPr lang="fr-FR" sz="800" b="1" dirty="0">
              <a:solidFill>
                <a:schemeClr val="tx1"/>
              </a:solidFill>
            </a:rPr>
            <a:t>Travail conjoint enseignants RASED/ UPE2A</a:t>
          </a:r>
        </a:p>
      </dgm:t>
    </dgm:pt>
    <dgm:pt modelId="{F04516F2-DEFA-4C9F-AC1F-8DF23652B050}" type="parTrans" cxnId="{13CDD19F-A15F-442D-B3A0-31C082D91D34}">
      <dgm:prSet/>
      <dgm:spPr/>
      <dgm:t>
        <a:bodyPr/>
        <a:lstStyle/>
        <a:p>
          <a:endParaRPr lang="fr-FR"/>
        </a:p>
      </dgm:t>
    </dgm:pt>
    <dgm:pt modelId="{0EA1A156-8430-44A1-855A-7CEB6C8D00C0}" type="sibTrans" cxnId="{13CDD19F-A15F-442D-B3A0-31C082D91D34}">
      <dgm:prSet/>
      <dgm:spPr/>
      <dgm:t>
        <a:bodyPr/>
        <a:lstStyle/>
        <a:p>
          <a:endParaRPr lang="fr-FR"/>
        </a:p>
      </dgm:t>
    </dgm:pt>
    <dgm:pt modelId="{C09497DA-7BC6-4959-BFB4-81667793D28C}" type="pres">
      <dgm:prSet presAssocID="{984A845C-C3BC-4011-BFC2-8E4708B1966C}" presName="Name0" presStyleCnt="0">
        <dgm:presLayoutVars>
          <dgm:chMax val="1"/>
          <dgm:chPref val="1"/>
          <dgm:dir/>
          <dgm:animOne val="branch"/>
          <dgm:animLvl val="lvl"/>
        </dgm:presLayoutVars>
      </dgm:prSet>
      <dgm:spPr/>
    </dgm:pt>
    <dgm:pt modelId="{134CAE78-B82F-4272-A4E1-42CC3CF038C1}" type="pres">
      <dgm:prSet presAssocID="{433017A1-6B91-4AAA-94D0-22F45CB0D7F2}" presName="Parent" presStyleLbl="node0" presStyleIdx="0" presStyleCnt="1">
        <dgm:presLayoutVars>
          <dgm:chMax val="6"/>
          <dgm:chPref val="6"/>
        </dgm:presLayoutVars>
      </dgm:prSet>
      <dgm:spPr/>
    </dgm:pt>
    <dgm:pt modelId="{7B8C96C2-B5ED-4369-8261-8F991665A7F1}" type="pres">
      <dgm:prSet presAssocID="{7283FEA4-B0B6-469A-AA7B-419D90494A44}" presName="Accent1" presStyleCnt="0"/>
      <dgm:spPr/>
    </dgm:pt>
    <dgm:pt modelId="{64F6B559-D649-43D2-A251-643007DBD6E6}" type="pres">
      <dgm:prSet presAssocID="{7283FEA4-B0B6-469A-AA7B-419D90494A44}" presName="Accent" presStyleLbl="bgShp" presStyleIdx="0" presStyleCnt="6"/>
      <dgm:spPr/>
    </dgm:pt>
    <dgm:pt modelId="{EE48F94B-3623-40A3-8CAE-FD7AC00D8C4B}" type="pres">
      <dgm:prSet presAssocID="{7283FEA4-B0B6-469A-AA7B-419D90494A44}" presName="Child1" presStyleLbl="node1" presStyleIdx="0" presStyleCnt="6">
        <dgm:presLayoutVars>
          <dgm:chMax val="0"/>
          <dgm:chPref val="0"/>
          <dgm:bulletEnabled val="1"/>
        </dgm:presLayoutVars>
      </dgm:prSet>
      <dgm:spPr/>
    </dgm:pt>
    <dgm:pt modelId="{1780D0A5-45EA-41D1-B518-BEA767A883C8}" type="pres">
      <dgm:prSet presAssocID="{9C62C3FA-EA0E-4B3A-9BCE-34D6F9852563}" presName="Accent2" presStyleCnt="0"/>
      <dgm:spPr/>
    </dgm:pt>
    <dgm:pt modelId="{5622F39E-E42B-4744-A8E9-5E9E488E1217}" type="pres">
      <dgm:prSet presAssocID="{9C62C3FA-EA0E-4B3A-9BCE-34D6F9852563}" presName="Accent" presStyleLbl="bgShp" presStyleIdx="1" presStyleCnt="6"/>
      <dgm:spPr/>
    </dgm:pt>
    <dgm:pt modelId="{FE72F08A-FF1A-40F4-A591-73AA0CC9EFBB}" type="pres">
      <dgm:prSet presAssocID="{9C62C3FA-EA0E-4B3A-9BCE-34D6F9852563}" presName="Child2" presStyleLbl="node1" presStyleIdx="1" presStyleCnt="6">
        <dgm:presLayoutVars>
          <dgm:chMax val="0"/>
          <dgm:chPref val="0"/>
          <dgm:bulletEnabled val="1"/>
        </dgm:presLayoutVars>
      </dgm:prSet>
      <dgm:spPr/>
    </dgm:pt>
    <dgm:pt modelId="{FAA15FE3-923F-40BB-9DA7-FEF08E038340}" type="pres">
      <dgm:prSet presAssocID="{9ACD72F2-F01C-4AC4-93A3-35B68C1FF5DE}" presName="Accent3" presStyleCnt="0"/>
      <dgm:spPr/>
    </dgm:pt>
    <dgm:pt modelId="{ECCCAA8D-D485-4327-B107-AB7545D3B3A1}" type="pres">
      <dgm:prSet presAssocID="{9ACD72F2-F01C-4AC4-93A3-35B68C1FF5DE}" presName="Accent" presStyleLbl="bgShp" presStyleIdx="2" presStyleCnt="6"/>
      <dgm:spPr/>
    </dgm:pt>
    <dgm:pt modelId="{E3256ADC-929C-4387-92F0-EA927A87A10E}" type="pres">
      <dgm:prSet presAssocID="{9ACD72F2-F01C-4AC4-93A3-35B68C1FF5DE}" presName="Child3" presStyleLbl="node1" presStyleIdx="2" presStyleCnt="6">
        <dgm:presLayoutVars>
          <dgm:chMax val="0"/>
          <dgm:chPref val="0"/>
          <dgm:bulletEnabled val="1"/>
        </dgm:presLayoutVars>
      </dgm:prSet>
      <dgm:spPr/>
    </dgm:pt>
    <dgm:pt modelId="{CC9D9ADE-6CCE-4644-9306-E7057D4F5F34}" type="pres">
      <dgm:prSet presAssocID="{86C0DED4-128A-47F4-8B5C-EAE921A7CA81}" presName="Accent4" presStyleCnt="0"/>
      <dgm:spPr/>
    </dgm:pt>
    <dgm:pt modelId="{80075C86-184B-401D-AE2C-BE5529F68562}" type="pres">
      <dgm:prSet presAssocID="{86C0DED4-128A-47F4-8B5C-EAE921A7CA81}" presName="Accent" presStyleLbl="bgShp" presStyleIdx="3" presStyleCnt="6"/>
      <dgm:spPr/>
    </dgm:pt>
    <dgm:pt modelId="{D2B8054F-F19C-4869-8D8B-044CED644109}" type="pres">
      <dgm:prSet presAssocID="{86C0DED4-128A-47F4-8B5C-EAE921A7CA81}" presName="Child4" presStyleLbl="node1" presStyleIdx="3" presStyleCnt="6">
        <dgm:presLayoutVars>
          <dgm:chMax val="0"/>
          <dgm:chPref val="0"/>
          <dgm:bulletEnabled val="1"/>
        </dgm:presLayoutVars>
      </dgm:prSet>
      <dgm:spPr/>
    </dgm:pt>
    <dgm:pt modelId="{0C69AF4B-2155-4378-BCB9-2E130FA33234}" type="pres">
      <dgm:prSet presAssocID="{507EEFF0-A125-4F8C-8200-43232DB3E096}" presName="Accent5" presStyleCnt="0"/>
      <dgm:spPr/>
    </dgm:pt>
    <dgm:pt modelId="{53E05F87-1161-4C5B-9954-9DF4B461AE4D}" type="pres">
      <dgm:prSet presAssocID="{507EEFF0-A125-4F8C-8200-43232DB3E096}" presName="Accent" presStyleLbl="bgShp" presStyleIdx="4" presStyleCnt="6"/>
      <dgm:spPr/>
    </dgm:pt>
    <dgm:pt modelId="{9C71091B-C19F-4FD9-BB3E-879EF982806A}" type="pres">
      <dgm:prSet presAssocID="{507EEFF0-A125-4F8C-8200-43232DB3E096}" presName="Child5" presStyleLbl="node1" presStyleIdx="4" presStyleCnt="6">
        <dgm:presLayoutVars>
          <dgm:chMax val="0"/>
          <dgm:chPref val="0"/>
          <dgm:bulletEnabled val="1"/>
        </dgm:presLayoutVars>
      </dgm:prSet>
      <dgm:spPr/>
    </dgm:pt>
    <dgm:pt modelId="{0F3781DB-6CD1-4BA2-A205-B71CF1A0FE9D}" type="pres">
      <dgm:prSet presAssocID="{074A19FD-3BDB-489B-A8A5-9F5D02F5F078}" presName="Accent6" presStyleCnt="0"/>
      <dgm:spPr/>
    </dgm:pt>
    <dgm:pt modelId="{004B87AB-149A-4542-AA97-49DCFB13BAEF}" type="pres">
      <dgm:prSet presAssocID="{074A19FD-3BDB-489B-A8A5-9F5D02F5F078}" presName="Accent" presStyleLbl="bgShp" presStyleIdx="5" presStyleCnt="6"/>
      <dgm:spPr/>
    </dgm:pt>
    <dgm:pt modelId="{95384609-CE58-4439-873D-2181D00B1E17}" type="pres">
      <dgm:prSet presAssocID="{074A19FD-3BDB-489B-A8A5-9F5D02F5F078}" presName="Child6" presStyleLbl="node1" presStyleIdx="5" presStyleCnt="6">
        <dgm:presLayoutVars>
          <dgm:chMax val="0"/>
          <dgm:chPref val="0"/>
          <dgm:bulletEnabled val="1"/>
        </dgm:presLayoutVars>
      </dgm:prSet>
      <dgm:spPr/>
    </dgm:pt>
  </dgm:ptLst>
  <dgm:cxnLst>
    <dgm:cxn modelId="{DADB624E-E53C-0C42-A3C6-6C0ED9D4A682}" type="presOf" srcId="{074A19FD-3BDB-489B-A8A5-9F5D02F5F078}" destId="{95384609-CE58-4439-873D-2181D00B1E17}" srcOrd="0" destOrd="0" presId="urn:microsoft.com/office/officeart/2011/layout/HexagonRadial"/>
    <dgm:cxn modelId="{CF89766A-BF4F-7348-A499-991B16E0F2F3}" type="presOf" srcId="{9ACD72F2-F01C-4AC4-93A3-35B68C1FF5DE}" destId="{E3256ADC-929C-4387-92F0-EA927A87A10E}" srcOrd="0" destOrd="0" presId="urn:microsoft.com/office/officeart/2011/layout/HexagonRadial"/>
    <dgm:cxn modelId="{364EE976-4283-0D44-B898-E569455C6383}" type="presOf" srcId="{86C0DED4-128A-47F4-8B5C-EAE921A7CA81}" destId="{D2B8054F-F19C-4869-8D8B-044CED644109}" srcOrd="0" destOrd="0" presId="urn:microsoft.com/office/officeart/2011/layout/HexagonRadial"/>
    <dgm:cxn modelId="{6F1976FD-3E0B-4E62-BD40-0AF0FF8C5D0A}" srcId="{984A845C-C3BC-4011-BFC2-8E4708B1966C}" destId="{433017A1-6B91-4AAA-94D0-22F45CB0D7F2}" srcOrd="0" destOrd="0" parTransId="{EA5D6C6F-62D1-43AF-AFE0-404935AE5A37}" sibTransId="{797FD4BF-D1F9-4EBA-A8CD-95547F7B9348}"/>
    <dgm:cxn modelId="{56132D2A-6F12-F444-BCC5-FE8F1447EC64}" type="presOf" srcId="{984A845C-C3BC-4011-BFC2-8E4708B1966C}" destId="{C09497DA-7BC6-4959-BFB4-81667793D28C}" srcOrd="0" destOrd="0" presId="urn:microsoft.com/office/officeart/2011/layout/HexagonRadial"/>
    <dgm:cxn modelId="{F5D37870-BAC8-45C3-B179-B7E4FC752B5C}" srcId="{433017A1-6B91-4AAA-94D0-22F45CB0D7F2}" destId="{9C62C3FA-EA0E-4B3A-9BCE-34D6F9852563}" srcOrd="1" destOrd="0" parTransId="{D6245680-2CEF-4876-A81D-37A92E03A343}" sibTransId="{C891E6D4-5410-473A-ADE8-C778F056574A}"/>
    <dgm:cxn modelId="{662A7923-72C5-3B46-AF0E-D491BCD54284}" type="presOf" srcId="{433017A1-6B91-4AAA-94D0-22F45CB0D7F2}" destId="{134CAE78-B82F-4272-A4E1-42CC3CF038C1}" srcOrd="0" destOrd="0" presId="urn:microsoft.com/office/officeart/2011/layout/HexagonRadial"/>
    <dgm:cxn modelId="{3E31884C-A754-A441-A674-4747306522D9}" type="presOf" srcId="{7283FEA4-B0B6-469A-AA7B-419D90494A44}" destId="{EE48F94B-3623-40A3-8CAE-FD7AC00D8C4B}" srcOrd="0" destOrd="0" presId="urn:microsoft.com/office/officeart/2011/layout/HexagonRadial"/>
    <dgm:cxn modelId="{C99CA878-9B7A-484A-87A7-8CB1E9E31B64}" srcId="{433017A1-6B91-4AAA-94D0-22F45CB0D7F2}" destId="{507EEFF0-A125-4F8C-8200-43232DB3E096}" srcOrd="4" destOrd="0" parTransId="{CED83EBC-CF7A-49A6-B6D4-DB928B0F5BCD}" sibTransId="{D2545DDD-C159-495A-B2ED-D880DF5339C7}"/>
    <dgm:cxn modelId="{8F555F55-AA5C-A74F-9AFC-32F78577B2DE}" type="presOf" srcId="{507EEFF0-A125-4F8C-8200-43232DB3E096}" destId="{9C71091B-C19F-4FD9-BB3E-879EF982806A}" srcOrd="0" destOrd="0" presId="urn:microsoft.com/office/officeart/2011/layout/HexagonRadial"/>
    <dgm:cxn modelId="{13CDD19F-A15F-442D-B3A0-31C082D91D34}" srcId="{433017A1-6B91-4AAA-94D0-22F45CB0D7F2}" destId="{074A19FD-3BDB-489B-A8A5-9F5D02F5F078}" srcOrd="5" destOrd="0" parTransId="{F04516F2-DEFA-4C9F-AC1F-8DF23652B050}" sibTransId="{0EA1A156-8430-44A1-855A-7CEB6C8D00C0}"/>
    <dgm:cxn modelId="{DAA9645C-AC79-2D42-B6F6-07B397071C9C}" type="presOf" srcId="{9C62C3FA-EA0E-4B3A-9BCE-34D6F9852563}" destId="{FE72F08A-FF1A-40F4-A591-73AA0CC9EFBB}" srcOrd="0" destOrd="0" presId="urn:microsoft.com/office/officeart/2011/layout/HexagonRadial"/>
    <dgm:cxn modelId="{A306B3FD-70C5-462C-A750-9A6F186398DB}" srcId="{433017A1-6B91-4AAA-94D0-22F45CB0D7F2}" destId="{7283FEA4-B0B6-469A-AA7B-419D90494A44}" srcOrd="0" destOrd="0" parTransId="{8FEB74F4-BE08-4545-8B9F-939A5CF71E26}" sibTransId="{7E0EC486-4996-44B9-9A59-0DD9325EF95D}"/>
    <dgm:cxn modelId="{A0BA35DB-C397-401E-B262-2324973FD8F0}" srcId="{433017A1-6B91-4AAA-94D0-22F45CB0D7F2}" destId="{86C0DED4-128A-47F4-8B5C-EAE921A7CA81}" srcOrd="3" destOrd="0" parTransId="{2EA11D04-EEAE-4FDE-96B9-473DD544699E}" sibTransId="{28228E03-75F3-4004-8860-B0405ED86EE3}"/>
    <dgm:cxn modelId="{B9EFD11E-8A57-4490-9F6E-8083D9CC62D5}" srcId="{433017A1-6B91-4AAA-94D0-22F45CB0D7F2}" destId="{9ACD72F2-F01C-4AC4-93A3-35B68C1FF5DE}" srcOrd="2" destOrd="0" parTransId="{3135BCD2-B8C3-4994-9744-B522B5919FB6}" sibTransId="{B1868160-72A4-435D-8C77-DE35E5CE7680}"/>
    <dgm:cxn modelId="{2C12A68C-457B-5F40-8CBC-A1FCE9B11C6D}" type="presParOf" srcId="{C09497DA-7BC6-4959-BFB4-81667793D28C}" destId="{134CAE78-B82F-4272-A4E1-42CC3CF038C1}" srcOrd="0" destOrd="0" presId="urn:microsoft.com/office/officeart/2011/layout/HexagonRadial"/>
    <dgm:cxn modelId="{AD672FCD-6179-464F-8905-E7197E395C97}" type="presParOf" srcId="{C09497DA-7BC6-4959-BFB4-81667793D28C}" destId="{7B8C96C2-B5ED-4369-8261-8F991665A7F1}" srcOrd="1" destOrd="0" presId="urn:microsoft.com/office/officeart/2011/layout/HexagonRadial"/>
    <dgm:cxn modelId="{4B57260A-CFDF-694B-9432-2D498F8B6FC0}" type="presParOf" srcId="{7B8C96C2-B5ED-4369-8261-8F991665A7F1}" destId="{64F6B559-D649-43D2-A251-643007DBD6E6}" srcOrd="0" destOrd="0" presId="urn:microsoft.com/office/officeart/2011/layout/HexagonRadial"/>
    <dgm:cxn modelId="{004C9CB7-6D8E-C44E-9ED0-424ED52EC4BE}" type="presParOf" srcId="{C09497DA-7BC6-4959-BFB4-81667793D28C}" destId="{EE48F94B-3623-40A3-8CAE-FD7AC00D8C4B}" srcOrd="2" destOrd="0" presId="urn:microsoft.com/office/officeart/2011/layout/HexagonRadial"/>
    <dgm:cxn modelId="{46C6D66C-2C17-1440-B442-F297AB475A1D}" type="presParOf" srcId="{C09497DA-7BC6-4959-BFB4-81667793D28C}" destId="{1780D0A5-45EA-41D1-B518-BEA767A883C8}" srcOrd="3" destOrd="0" presId="urn:microsoft.com/office/officeart/2011/layout/HexagonRadial"/>
    <dgm:cxn modelId="{DAD57091-6D73-E14C-932D-2268EDD10CFF}" type="presParOf" srcId="{1780D0A5-45EA-41D1-B518-BEA767A883C8}" destId="{5622F39E-E42B-4744-A8E9-5E9E488E1217}" srcOrd="0" destOrd="0" presId="urn:microsoft.com/office/officeart/2011/layout/HexagonRadial"/>
    <dgm:cxn modelId="{FDFB3388-CE10-7945-B915-14248233ADA4}" type="presParOf" srcId="{C09497DA-7BC6-4959-BFB4-81667793D28C}" destId="{FE72F08A-FF1A-40F4-A591-73AA0CC9EFBB}" srcOrd="4" destOrd="0" presId="urn:microsoft.com/office/officeart/2011/layout/HexagonRadial"/>
    <dgm:cxn modelId="{46E1389D-AE28-214D-BA24-A0F84EDF7B2F}" type="presParOf" srcId="{C09497DA-7BC6-4959-BFB4-81667793D28C}" destId="{FAA15FE3-923F-40BB-9DA7-FEF08E038340}" srcOrd="5" destOrd="0" presId="urn:microsoft.com/office/officeart/2011/layout/HexagonRadial"/>
    <dgm:cxn modelId="{C66D8331-9861-7C43-B48E-3DE4EC81335D}" type="presParOf" srcId="{FAA15FE3-923F-40BB-9DA7-FEF08E038340}" destId="{ECCCAA8D-D485-4327-B107-AB7545D3B3A1}" srcOrd="0" destOrd="0" presId="urn:microsoft.com/office/officeart/2011/layout/HexagonRadial"/>
    <dgm:cxn modelId="{D9F57745-AB6C-0D44-B4C8-1AEF949E71AB}" type="presParOf" srcId="{C09497DA-7BC6-4959-BFB4-81667793D28C}" destId="{E3256ADC-929C-4387-92F0-EA927A87A10E}" srcOrd="6" destOrd="0" presId="urn:microsoft.com/office/officeart/2011/layout/HexagonRadial"/>
    <dgm:cxn modelId="{A8F12ADB-59BA-E44A-A376-65DFBEB25533}" type="presParOf" srcId="{C09497DA-7BC6-4959-BFB4-81667793D28C}" destId="{CC9D9ADE-6CCE-4644-9306-E7057D4F5F34}" srcOrd="7" destOrd="0" presId="urn:microsoft.com/office/officeart/2011/layout/HexagonRadial"/>
    <dgm:cxn modelId="{15D6D5F8-0B61-5C49-8586-F0D9F759F3F4}" type="presParOf" srcId="{CC9D9ADE-6CCE-4644-9306-E7057D4F5F34}" destId="{80075C86-184B-401D-AE2C-BE5529F68562}" srcOrd="0" destOrd="0" presId="urn:microsoft.com/office/officeart/2011/layout/HexagonRadial"/>
    <dgm:cxn modelId="{6C879560-9633-6245-94D9-C7298924E873}" type="presParOf" srcId="{C09497DA-7BC6-4959-BFB4-81667793D28C}" destId="{D2B8054F-F19C-4869-8D8B-044CED644109}" srcOrd="8" destOrd="0" presId="urn:microsoft.com/office/officeart/2011/layout/HexagonRadial"/>
    <dgm:cxn modelId="{3D9C718A-E1E1-1C4C-9673-A933DB9C4CBB}" type="presParOf" srcId="{C09497DA-7BC6-4959-BFB4-81667793D28C}" destId="{0C69AF4B-2155-4378-BCB9-2E130FA33234}" srcOrd="9" destOrd="0" presId="urn:microsoft.com/office/officeart/2011/layout/HexagonRadial"/>
    <dgm:cxn modelId="{ED4AA265-0D26-2641-AED9-12AF5F5BF10F}" type="presParOf" srcId="{0C69AF4B-2155-4378-BCB9-2E130FA33234}" destId="{53E05F87-1161-4C5B-9954-9DF4B461AE4D}" srcOrd="0" destOrd="0" presId="urn:microsoft.com/office/officeart/2011/layout/HexagonRadial"/>
    <dgm:cxn modelId="{733CD7B8-A68D-A147-ACC6-2000AA165693}" type="presParOf" srcId="{C09497DA-7BC6-4959-BFB4-81667793D28C}" destId="{9C71091B-C19F-4FD9-BB3E-879EF982806A}" srcOrd="10" destOrd="0" presId="urn:microsoft.com/office/officeart/2011/layout/HexagonRadial"/>
    <dgm:cxn modelId="{10D5B6B5-4C0B-6E47-9F34-CD43912DAFF5}" type="presParOf" srcId="{C09497DA-7BC6-4959-BFB4-81667793D28C}" destId="{0F3781DB-6CD1-4BA2-A205-B71CF1A0FE9D}" srcOrd="11" destOrd="0" presId="urn:microsoft.com/office/officeart/2011/layout/HexagonRadial"/>
    <dgm:cxn modelId="{899E6FAF-43EA-E541-893F-BBF1A6B8AB61}" type="presParOf" srcId="{0F3781DB-6CD1-4BA2-A205-B71CF1A0FE9D}" destId="{004B87AB-149A-4542-AA97-49DCFB13BAEF}" srcOrd="0" destOrd="0" presId="urn:microsoft.com/office/officeart/2011/layout/HexagonRadial"/>
    <dgm:cxn modelId="{4FCEBC49-3ECC-6B48-9FDE-4A147BE41FF7}" type="presParOf" srcId="{C09497DA-7BC6-4959-BFB4-81667793D28C}" destId="{95384609-CE58-4439-873D-2181D00B1E17}" srcOrd="12" destOrd="0" presId="urn:microsoft.com/office/officeart/2011/layout/HexagonRadial"/>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16CE3-ED68-4A4C-A2DD-CE58D0D6F526}">
      <dsp:nvSpPr>
        <dsp:cNvPr id="0" name=""/>
        <dsp:cNvSpPr/>
      </dsp:nvSpPr>
      <dsp:spPr>
        <a:xfrm>
          <a:off x="960" y="0"/>
          <a:ext cx="1494356" cy="176518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Grande Section</a:t>
          </a:r>
        </a:p>
      </dsp:txBody>
      <dsp:txXfrm>
        <a:off x="960" y="706075"/>
        <a:ext cx="1494356" cy="706075"/>
      </dsp:txXfrm>
    </dsp:sp>
    <dsp:sp modelId="{8E9339CE-C214-4E54-846D-162BE83FD00C}">
      <dsp:nvSpPr>
        <dsp:cNvPr id="0" name=""/>
        <dsp:cNvSpPr/>
      </dsp:nvSpPr>
      <dsp:spPr>
        <a:xfrm>
          <a:off x="454234" y="105911"/>
          <a:ext cx="587807" cy="587807"/>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B1542E-EE44-4D2F-948B-8701204DB28F}">
      <dsp:nvSpPr>
        <dsp:cNvPr id="0" name=""/>
        <dsp:cNvSpPr/>
      </dsp:nvSpPr>
      <dsp:spPr>
        <a:xfrm>
          <a:off x="1540147" y="0"/>
          <a:ext cx="1494356" cy="1765189"/>
        </a:xfrm>
        <a:prstGeom prst="roundRect">
          <a:avLst>
            <a:gd name="adj" fmla="val 10000"/>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CP/CE1</a:t>
          </a:r>
        </a:p>
      </dsp:txBody>
      <dsp:txXfrm>
        <a:off x="1540147" y="706075"/>
        <a:ext cx="1494356" cy="706075"/>
      </dsp:txXfrm>
    </dsp:sp>
    <dsp:sp modelId="{D5967C3B-243B-44D5-A699-E15D57A63C6C}">
      <dsp:nvSpPr>
        <dsp:cNvPr id="0" name=""/>
        <dsp:cNvSpPr/>
      </dsp:nvSpPr>
      <dsp:spPr>
        <a:xfrm>
          <a:off x="1993421" y="105911"/>
          <a:ext cx="587807" cy="587807"/>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A58050-A891-4A9B-AFFC-C789E9086008}">
      <dsp:nvSpPr>
        <dsp:cNvPr id="0" name=""/>
        <dsp:cNvSpPr/>
      </dsp:nvSpPr>
      <dsp:spPr>
        <a:xfrm>
          <a:off x="3079334" y="0"/>
          <a:ext cx="1494356" cy="1765189"/>
        </a:xfrm>
        <a:prstGeom prst="roundRect">
          <a:avLst>
            <a:gd name="adj" fmla="val 10000"/>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CE2/CM1</a:t>
          </a:r>
        </a:p>
      </dsp:txBody>
      <dsp:txXfrm>
        <a:off x="3079334" y="706075"/>
        <a:ext cx="1494356" cy="706075"/>
      </dsp:txXfrm>
    </dsp:sp>
    <dsp:sp modelId="{7A2DB51B-D4BF-41ED-AA84-19390E733E83}">
      <dsp:nvSpPr>
        <dsp:cNvPr id="0" name=""/>
        <dsp:cNvSpPr/>
      </dsp:nvSpPr>
      <dsp:spPr>
        <a:xfrm>
          <a:off x="3532608" y="105911"/>
          <a:ext cx="587807" cy="587807"/>
        </a:xfrm>
        <a:prstGeom prst="ellipse">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7718AF-EC05-4ED2-9C4A-E4314A967EBF}">
      <dsp:nvSpPr>
        <dsp:cNvPr id="0" name=""/>
        <dsp:cNvSpPr/>
      </dsp:nvSpPr>
      <dsp:spPr>
        <a:xfrm>
          <a:off x="182986" y="1412151"/>
          <a:ext cx="4208678" cy="264778"/>
        </a:xfrm>
        <a:prstGeom prst="leftRightArrow">
          <a:avLst/>
        </a:prstGeom>
        <a:solidFill>
          <a:schemeClr val="accent6">
            <a:lumMod val="50000"/>
          </a:schemeClr>
        </a:solidFill>
        <a:ln w="19050" cap="rnd" cmpd="sng" algn="ctr">
          <a:solidFill>
            <a:srgbClr val="C0000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96EA4-67B4-4D35-A0CE-CD2542776166}">
      <dsp:nvSpPr>
        <dsp:cNvPr id="0" name=""/>
        <dsp:cNvSpPr/>
      </dsp:nvSpPr>
      <dsp:spPr>
        <a:xfrm>
          <a:off x="1339191" y="0"/>
          <a:ext cx="2506118" cy="1566324"/>
        </a:xfrm>
        <a:prstGeom prst="swooshArrow">
          <a:avLst>
            <a:gd name="adj1" fmla="val 25000"/>
            <a:gd name="adj2" fmla="val 25000"/>
          </a:avLst>
        </a:prstGeom>
        <a:solidFill>
          <a:srgbClr val="FFC000"/>
        </a:solidFill>
        <a:ln>
          <a:noFill/>
        </a:ln>
        <a:effectLst/>
      </dsp:spPr>
      <dsp:style>
        <a:lnRef idx="0">
          <a:scrgbClr r="0" g="0" b="0"/>
        </a:lnRef>
        <a:fillRef idx="1">
          <a:scrgbClr r="0" g="0" b="0"/>
        </a:fillRef>
        <a:effectRef idx="0">
          <a:scrgbClr r="0" g="0" b="0"/>
        </a:effectRef>
        <a:fontRef idx="minor"/>
      </dsp:style>
    </dsp:sp>
    <dsp:sp modelId="{C8B86215-98DB-406E-84DD-2E88B958AE15}">
      <dsp:nvSpPr>
        <dsp:cNvPr id="0" name=""/>
        <dsp:cNvSpPr/>
      </dsp:nvSpPr>
      <dsp:spPr>
        <a:xfrm>
          <a:off x="1532538" y="1081076"/>
          <a:ext cx="65159" cy="65159"/>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9D5B21-C669-48A6-A3EA-B3D5C33EB32B}">
      <dsp:nvSpPr>
        <dsp:cNvPr id="0" name=""/>
        <dsp:cNvSpPr/>
      </dsp:nvSpPr>
      <dsp:spPr>
        <a:xfrm>
          <a:off x="866822" y="1113656"/>
          <a:ext cx="1980517" cy="45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26" tIns="0" rIns="0" bIns="0" numCol="1" spcCol="1270" anchor="t" anchorCtr="0">
          <a:noAutofit/>
        </a:bodyPr>
        <a:lstStyle/>
        <a:p>
          <a:pPr marL="0" lvl="0" indent="0" algn="l" defTabSz="622300">
            <a:lnSpc>
              <a:spcPct val="90000"/>
            </a:lnSpc>
            <a:spcBef>
              <a:spcPct val="0"/>
            </a:spcBef>
            <a:spcAft>
              <a:spcPct val="35000"/>
            </a:spcAft>
            <a:buNone/>
          </a:pPr>
          <a:r>
            <a:rPr lang="fr-FR" sz="1400" b="1" kern="1200" dirty="0"/>
            <a:t>Co- intervention</a:t>
          </a:r>
        </a:p>
      </dsp:txBody>
      <dsp:txXfrm>
        <a:off x="866822" y="1113656"/>
        <a:ext cx="1980517" cy="452667"/>
      </dsp:txXfrm>
    </dsp:sp>
    <dsp:sp modelId="{8D41699D-43A6-46A6-98A6-4BE53B787F24}">
      <dsp:nvSpPr>
        <dsp:cNvPr id="0" name=""/>
        <dsp:cNvSpPr/>
      </dsp:nvSpPr>
      <dsp:spPr>
        <a:xfrm>
          <a:off x="2107692" y="655349"/>
          <a:ext cx="117787" cy="117787"/>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9C93DA-6C1E-4A90-9FCC-01B237C52E6A}">
      <dsp:nvSpPr>
        <dsp:cNvPr id="0" name=""/>
        <dsp:cNvSpPr/>
      </dsp:nvSpPr>
      <dsp:spPr>
        <a:xfrm>
          <a:off x="1273899" y="714243"/>
          <a:ext cx="2386843" cy="8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413" tIns="0" rIns="0" bIns="0" numCol="1" spcCol="1270" anchor="t" anchorCtr="0">
          <a:noAutofit/>
        </a:bodyPr>
        <a:lstStyle/>
        <a:p>
          <a:pPr marL="0" lvl="0" indent="0" algn="l" defTabSz="622300">
            <a:lnSpc>
              <a:spcPct val="90000"/>
            </a:lnSpc>
            <a:spcBef>
              <a:spcPct val="0"/>
            </a:spcBef>
            <a:spcAft>
              <a:spcPct val="35000"/>
            </a:spcAft>
            <a:buNone/>
          </a:pPr>
          <a:r>
            <a:rPr lang="fr-FR" sz="1400" b="1" kern="1200" dirty="0"/>
            <a:t>Décloisonnement</a:t>
          </a:r>
        </a:p>
      </dsp:txBody>
      <dsp:txXfrm>
        <a:off x="1273899" y="714243"/>
        <a:ext cx="2386843" cy="852080"/>
      </dsp:txXfrm>
    </dsp:sp>
    <dsp:sp modelId="{F64D0CC7-EE5A-4DF6-A1CB-551B374448DF}">
      <dsp:nvSpPr>
        <dsp:cNvPr id="0" name=""/>
        <dsp:cNvSpPr/>
      </dsp:nvSpPr>
      <dsp:spPr>
        <a:xfrm>
          <a:off x="2799381" y="396279"/>
          <a:ext cx="162897" cy="162897"/>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20A1C-AFDC-4CC8-91AD-B813F6653A5C}">
      <dsp:nvSpPr>
        <dsp:cNvPr id="0" name=""/>
        <dsp:cNvSpPr/>
      </dsp:nvSpPr>
      <dsp:spPr>
        <a:xfrm>
          <a:off x="1489396" y="310749"/>
          <a:ext cx="2441354" cy="108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16" tIns="0" rIns="0" bIns="0" numCol="1" spcCol="1270" anchor="t" anchorCtr="0">
          <a:noAutofit/>
        </a:bodyPr>
        <a:lstStyle/>
        <a:p>
          <a:pPr marL="0" lvl="0" indent="0" algn="l" defTabSz="533400">
            <a:lnSpc>
              <a:spcPct val="90000"/>
            </a:lnSpc>
            <a:spcBef>
              <a:spcPct val="0"/>
            </a:spcBef>
            <a:spcAft>
              <a:spcPct val="35000"/>
            </a:spcAft>
            <a:buNone/>
          </a:pPr>
          <a:r>
            <a:rPr lang="fr-FR" sz="1200" b="1" kern="1200" dirty="0"/>
            <a:t>Prise en charge dans une autre salle</a:t>
          </a:r>
        </a:p>
      </dsp:txBody>
      <dsp:txXfrm>
        <a:off x="1489396" y="310749"/>
        <a:ext cx="2441354" cy="1088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CAE78-B82F-4272-A4E1-42CC3CF038C1}">
      <dsp:nvSpPr>
        <dsp:cNvPr id="0" name=""/>
        <dsp:cNvSpPr/>
      </dsp:nvSpPr>
      <dsp:spPr>
        <a:xfrm>
          <a:off x="1951505" y="767343"/>
          <a:ext cx="975326" cy="843697"/>
        </a:xfrm>
        <a:prstGeom prst="hexagon">
          <a:avLst>
            <a:gd name="adj" fmla="val 28570"/>
            <a:gd name="vf" fmla="val 115470"/>
          </a:avLst>
        </a:prstGeom>
        <a:solidFill>
          <a:srgbClr val="FF99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chemeClr val="tx1"/>
              </a:solidFill>
            </a:rPr>
            <a:t>Dyade Maître +/ Maître titulaire</a:t>
          </a:r>
        </a:p>
      </dsp:txBody>
      <dsp:txXfrm>
        <a:off x="2113130" y="907155"/>
        <a:ext cx="652076" cy="564073"/>
      </dsp:txXfrm>
    </dsp:sp>
    <dsp:sp modelId="{5622F39E-E42B-4744-A8E9-5E9E488E1217}">
      <dsp:nvSpPr>
        <dsp:cNvPr id="0" name=""/>
        <dsp:cNvSpPr/>
      </dsp:nvSpPr>
      <dsp:spPr>
        <a:xfrm>
          <a:off x="2562247" y="363691"/>
          <a:ext cx="367987" cy="31707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48F94B-3623-40A3-8CAE-FD7AC00D8C4B}">
      <dsp:nvSpPr>
        <dsp:cNvPr id="0" name=""/>
        <dsp:cNvSpPr/>
      </dsp:nvSpPr>
      <dsp:spPr>
        <a:xfrm>
          <a:off x="2041347" y="0"/>
          <a:ext cx="799273" cy="691465"/>
        </a:xfrm>
        <a:prstGeom prst="hexagon">
          <a:avLst>
            <a:gd name="adj" fmla="val 28570"/>
            <a:gd name="vf" fmla="val 11547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chemeClr val="tx1"/>
              </a:solidFill>
            </a:rPr>
            <a:t>Co-intervention</a:t>
          </a:r>
        </a:p>
      </dsp:txBody>
      <dsp:txXfrm>
        <a:off x="2173804" y="114591"/>
        <a:ext cx="534359" cy="462283"/>
      </dsp:txXfrm>
    </dsp:sp>
    <dsp:sp modelId="{ECCCAA8D-D485-4327-B107-AB7545D3B3A1}">
      <dsp:nvSpPr>
        <dsp:cNvPr id="0" name=""/>
        <dsp:cNvSpPr/>
      </dsp:nvSpPr>
      <dsp:spPr>
        <a:xfrm>
          <a:off x="2991718" y="956443"/>
          <a:ext cx="367987" cy="31707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2F08A-FF1A-40F4-A591-73AA0CC9EFBB}">
      <dsp:nvSpPr>
        <dsp:cNvPr id="0" name=""/>
        <dsp:cNvSpPr/>
      </dsp:nvSpPr>
      <dsp:spPr>
        <a:xfrm>
          <a:off x="2774373" y="425297"/>
          <a:ext cx="799273" cy="691465"/>
        </a:xfrm>
        <a:prstGeom prst="hexagon">
          <a:avLst>
            <a:gd name="adj" fmla="val 28570"/>
            <a:gd name="vf" fmla="val 11547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err="1">
              <a:solidFill>
                <a:schemeClr val="tx1"/>
              </a:solidFill>
            </a:rPr>
            <a:t>Co-présence</a:t>
          </a:r>
          <a:endParaRPr lang="fr-FR" sz="1000" b="1" kern="1200" dirty="0">
            <a:solidFill>
              <a:schemeClr val="tx1"/>
            </a:solidFill>
          </a:endParaRPr>
        </a:p>
      </dsp:txBody>
      <dsp:txXfrm>
        <a:off x="2906830" y="539888"/>
        <a:ext cx="534359" cy="462283"/>
      </dsp:txXfrm>
    </dsp:sp>
    <dsp:sp modelId="{80075C86-184B-401D-AE2C-BE5529F68562}">
      <dsp:nvSpPr>
        <dsp:cNvPr id="0" name=""/>
        <dsp:cNvSpPr/>
      </dsp:nvSpPr>
      <dsp:spPr>
        <a:xfrm>
          <a:off x="2693380" y="1625550"/>
          <a:ext cx="367987" cy="31707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256ADC-929C-4387-92F0-EA927A87A10E}">
      <dsp:nvSpPr>
        <dsp:cNvPr id="0" name=""/>
        <dsp:cNvSpPr/>
      </dsp:nvSpPr>
      <dsp:spPr>
        <a:xfrm>
          <a:off x="2774373" y="1261383"/>
          <a:ext cx="799273" cy="691465"/>
        </a:xfrm>
        <a:prstGeom prst="hexagon">
          <a:avLst>
            <a:gd name="adj" fmla="val 28570"/>
            <a:gd name="vf" fmla="val 115470"/>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Co-enseignement</a:t>
          </a:r>
        </a:p>
      </dsp:txBody>
      <dsp:txXfrm>
        <a:off x="2906830" y="1375974"/>
        <a:ext cx="534359" cy="462283"/>
      </dsp:txXfrm>
    </dsp:sp>
    <dsp:sp modelId="{53E05F87-1161-4C5B-9954-9DF4B461AE4D}">
      <dsp:nvSpPr>
        <dsp:cNvPr id="0" name=""/>
        <dsp:cNvSpPr/>
      </dsp:nvSpPr>
      <dsp:spPr>
        <a:xfrm>
          <a:off x="1953320" y="1695006"/>
          <a:ext cx="367987" cy="31707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8054F-F19C-4869-8D8B-044CED644109}">
      <dsp:nvSpPr>
        <dsp:cNvPr id="0" name=""/>
        <dsp:cNvSpPr/>
      </dsp:nvSpPr>
      <dsp:spPr>
        <a:xfrm>
          <a:off x="2041347" y="1687156"/>
          <a:ext cx="799273" cy="691465"/>
        </a:xfrm>
        <a:prstGeom prst="hexagon">
          <a:avLst>
            <a:gd name="adj" fmla="val 28570"/>
            <a:gd name="vf" fmla="val 115470"/>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tx1"/>
              </a:solidFill>
            </a:rPr>
            <a:t>Décloisonnement</a:t>
          </a:r>
        </a:p>
      </dsp:txBody>
      <dsp:txXfrm>
        <a:off x="2173804" y="1801747"/>
        <a:ext cx="534359" cy="462283"/>
      </dsp:txXfrm>
    </dsp:sp>
    <dsp:sp modelId="{004B87AB-149A-4542-AA97-49DCFB13BAEF}">
      <dsp:nvSpPr>
        <dsp:cNvPr id="0" name=""/>
        <dsp:cNvSpPr/>
      </dsp:nvSpPr>
      <dsp:spPr>
        <a:xfrm>
          <a:off x="1516817" y="1102491"/>
          <a:ext cx="367987" cy="31707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71091B-C19F-4FD9-BB3E-879EF982806A}">
      <dsp:nvSpPr>
        <dsp:cNvPr id="0" name=""/>
        <dsp:cNvSpPr/>
      </dsp:nvSpPr>
      <dsp:spPr>
        <a:xfrm>
          <a:off x="1304917" y="1261858"/>
          <a:ext cx="799273" cy="691465"/>
        </a:xfrm>
        <a:prstGeom prst="hexagon">
          <a:avLst>
            <a:gd name="adj" fmla="val 28570"/>
            <a:gd name="vf" fmla="val 115470"/>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Prise en charge dans une autre salle</a:t>
          </a:r>
        </a:p>
      </dsp:txBody>
      <dsp:txXfrm>
        <a:off x="1437374" y="1376449"/>
        <a:ext cx="534359" cy="462283"/>
      </dsp:txXfrm>
    </dsp:sp>
    <dsp:sp modelId="{95384609-CE58-4439-873D-2181D00B1E17}">
      <dsp:nvSpPr>
        <dsp:cNvPr id="0" name=""/>
        <dsp:cNvSpPr/>
      </dsp:nvSpPr>
      <dsp:spPr>
        <a:xfrm>
          <a:off x="1304917" y="424346"/>
          <a:ext cx="799273" cy="691465"/>
        </a:xfrm>
        <a:prstGeom prst="hexagon">
          <a:avLst>
            <a:gd name="adj" fmla="val 28570"/>
            <a:gd name="vf" fmla="val 115470"/>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chemeClr val="tx1"/>
              </a:solidFill>
            </a:rPr>
            <a:t>Travail conjoint enseignants RASED/ UPE2A</a:t>
          </a:r>
        </a:p>
      </dsp:txBody>
      <dsp:txXfrm>
        <a:off x="1437374" y="538937"/>
        <a:ext cx="534359" cy="462283"/>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e radial"/>
  <dgm:desc val="Permet de représenter un processus séquentiel associé à une idée ou un thème central. Limité à six formes Niveau 2. Utilisation optimale avec de petites quantités de texte. Le texte non utilisé n’apparaît pas mais reste disponible si vous changez de disposition."/>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0079E6-FB5A-DD44-A427-8DFC9DEC23A8}" type="datetimeFigureOut">
              <a:rPr lang="fr-FR" smtClean="0"/>
              <a:t>15/10/2016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C0B9B-8EF7-1749-8CEA-65193314DF0D}" type="slidenum">
              <a:rPr lang="fr-FR" smtClean="0"/>
              <a:t>‹N°›</a:t>
            </a:fld>
            <a:endParaRPr lang="fr-FR"/>
          </a:p>
        </p:txBody>
      </p:sp>
    </p:spTree>
    <p:extLst>
      <p:ext uri="{BB962C8B-B14F-4D97-AF65-F5344CB8AC3E}">
        <p14:creationId xmlns:p14="http://schemas.microsoft.com/office/powerpoint/2010/main" val="1074844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102"/>
          <p:cNvSpPr txBox="1">
            <a:spLocks noGrp="1"/>
          </p:cNvSpPr>
          <p:nvPr>
            <p:ph type="body" idx="1"/>
          </p:nvPr>
        </p:nvSpPr>
        <p:spPr bwMode="auto">
          <a:xfrm>
            <a:off x="685480" y="4343144"/>
            <a:ext cx="5487041" cy="92328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a:spcBef>
                <a:spcPct val="0"/>
              </a:spcBef>
              <a:buSzPct val="25000"/>
            </a:pPr>
            <a:r>
              <a:rPr lang="fr-FR" sz="1800">
                <a:latin typeface="Arial" charset="0"/>
              </a:rPr>
              <a:t>Les points rouges sont des moments à risques. les moments difficiles. pourquoi? </a:t>
            </a:r>
          </a:p>
          <a:p>
            <a:pPr>
              <a:spcBef>
                <a:spcPct val="0"/>
              </a:spcBef>
            </a:pPr>
            <a:endParaRPr lang="fr-FR" sz="1800">
              <a:latin typeface="Arial" charset="0"/>
            </a:endParaRPr>
          </a:p>
        </p:txBody>
      </p:sp>
      <p:sp>
        <p:nvSpPr>
          <p:cNvPr id="23554" name="Shape 103"/>
          <p:cNvSpPr>
            <a:spLocks noGrp="1" noRot="1" noChangeAspect="1" noTextEdit="1"/>
          </p:cNvSpPr>
          <p:nvPr>
            <p:ph type="sldImg" idx="2"/>
          </p:nvPr>
        </p:nvSpPr>
        <p:spPr>
          <a:noFill/>
          <a:ln>
            <a:noFill/>
          </a:ln>
          <a:extLst>
            <a:ext uri="{91240B29-F687-4f45-9708-019B960494DF}">
              <a14:hiddenLine xmlns="" xmlns:a14="http://schemas.microsoft.com/office/drawing/2010/main" w="12700">
                <a:solidFill>
                  <a:srgbClr val="000000"/>
                </a:solidFill>
                <a:round/>
                <a:headEnd/>
                <a:tailEnd/>
              </a14:hiddenLine>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231"/>
          <p:cNvSpPr txBox="1">
            <a:spLocks noGrp="1"/>
          </p:cNvSpPr>
          <p:nvPr>
            <p:ph type="body" idx="1"/>
          </p:nvPr>
        </p:nvSpPr>
        <p:spPr bwMode="auto">
          <a:xfrm>
            <a:off x="685480" y="6231023"/>
            <a:ext cx="5487041" cy="27699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spAutoFit/>
          </a:bodyPr>
          <a:lstStyle/>
          <a:p>
            <a:pPr>
              <a:spcBef>
                <a:spcPct val="0"/>
              </a:spcBef>
            </a:pPr>
            <a:endParaRPr lang="fr-FR">
              <a:latin typeface="Arial" charset="0"/>
            </a:endParaRPr>
          </a:p>
        </p:txBody>
      </p:sp>
      <p:sp>
        <p:nvSpPr>
          <p:cNvPr id="33794" name="Shape 232"/>
          <p:cNvSpPr>
            <a:spLocks noGrp="1" noRot="1" noChangeAspect="1" noTextEdit="1"/>
          </p:cNvSpPr>
          <p:nvPr>
            <p:ph type="sldImg" idx="2"/>
          </p:nvPr>
        </p:nvSpPr>
        <p:spPr>
          <a:noFill/>
          <a:ln w="9525"/>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Shape 216"/>
          <p:cNvSpPr txBox="1">
            <a:spLocks noGrp="1"/>
          </p:cNvSpPr>
          <p:nvPr>
            <p:ph type="body" idx="1"/>
          </p:nvPr>
        </p:nvSpPr>
        <p:spPr bwMode="auto">
          <a:xfrm>
            <a:off x="685480" y="6231023"/>
            <a:ext cx="5487041" cy="27699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spAutoFit/>
          </a:bodyPr>
          <a:lstStyle/>
          <a:p>
            <a:pPr>
              <a:spcBef>
                <a:spcPct val="0"/>
              </a:spcBef>
            </a:pPr>
            <a:endParaRPr lang="fr-FR">
              <a:latin typeface="Arial" charset="0"/>
            </a:endParaRPr>
          </a:p>
        </p:txBody>
      </p:sp>
      <p:sp>
        <p:nvSpPr>
          <p:cNvPr id="32770" name="Shape 217"/>
          <p:cNvSpPr>
            <a:spLocks noGrp="1" noRot="1" noChangeAspect="1" noTextEdit="1"/>
          </p:cNvSpPr>
          <p:nvPr>
            <p:ph type="sldImg" idx="2"/>
          </p:nvPr>
        </p:nvSpPr>
        <p:spPr>
          <a:noFill/>
          <a:ln w="9525"/>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244"/>
          <p:cNvSpPr txBox="1">
            <a:spLocks noGrp="1"/>
          </p:cNvSpPr>
          <p:nvPr>
            <p:ph type="body" idx="1"/>
          </p:nvPr>
        </p:nvSpPr>
        <p:spPr bwMode="auto">
          <a:xfrm>
            <a:off x="685480" y="6231023"/>
            <a:ext cx="5487041" cy="27699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spAutoFit/>
          </a:bodyPr>
          <a:lstStyle/>
          <a:p>
            <a:pPr>
              <a:spcBef>
                <a:spcPct val="0"/>
              </a:spcBef>
            </a:pPr>
            <a:endParaRPr lang="fr-FR">
              <a:latin typeface="Arial" charset="0"/>
            </a:endParaRPr>
          </a:p>
        </p:txBody>
      </p:sp>
      <p:sp>
        <p:nvSpPr>
          <p:cNvPr id="35842" name="Shape 245"/>
          <p:cNvSpPr>
            <a:spLocks noGrp="1" noRot="1" noChangeAspect="1" noTextEdit="1"/>
          </p:cNvSpPr>
          <p:nvPr>
            <p:ph type="sldImg" idx="2"/>
          </p:nvPr>
        </p:nvSpPr>
        <p:spPr>
          <a:noFill/>
          <a:ln w="9525"/>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CFCECA-0E59-2D42-A374-ED88DC4A6665}" type="slidenum">
              <a:rPr lang="fr-FR"/>
              <a:pPr>
                <a:defRPr/>
              </a:pPr>
              <a:t>34</a:t>
            </a:fld>
            <a:endParaRPr lang="fr-FR"/>
          </a:p>
        </p:txBody>
      </p:sp>
      <p:sp>
        <p:nvSpPr>
          <p:cNvPr id="169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9987" name="Rectangle 3"/>
          <p:cNvSpPr>
            <a:spLocks noGrp="1" noChangeArrowheads="1"/>
          </p:cNvSpPr>
          <p:nvPr>
            <p:ph type="body" idx="1"/>
          </p:nvPr>
        </p:nvSpPr>
        <p:spPr/>
        <p:txBody>
          <a:bodyPr/>
          <a:lstStyle/>
          <a:p>
            <a:pPr eaLnBrk="1" hangingPunct="1">
              <a:defRPr/>
            </a:pPr>
            <a:r>
              <a:rPr lang="fr-FR">
                <a:cs typeface="+mn-cs"/>
              </a:rPr>
              <a:t>À certaines conditions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07B374-ED1E-064D-9B02-BADB42D99107}" type="slidenum">
              <a:rPr lang="fr-FR"/>
              <a:pPr>
                <a:defRPr/>
              </a:pPr>
              <a:t>35</a:t>
            </a:fld>
            <a:endParaRPr lang="fr-FR"/>
          </a:p>
        </p:txBody>
      </p:sp>
      <p:sp>
        <p:nvSpPr>
          <p:cNvPr id="168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8963" name="Rectangle 3"/>
          <p:cNvSpPr>
            <a:spLocks noGrp="1" noChangeArrowheads="1"/>
          </p:cNvSpPr>
          <p:nvPr>
            <p:ph type="body" idx="1"/>
          </p:nvPr>
        </p:nvSpPr>
        <p:spPr/>
        <p:txBody>
          <a:bodyPr/>
          <a:lstStyle/>
          <a:p>
            <a:pPr eaLnBrk="1" hangingPunct="1">
              <a:defRPr/>
            </a:pPr>
            <a:endParaRPr lang="fr-FR">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A2E65C-52FE-EB4B-B615-7C0339AD12CF}" type="slidenum">
              <a:rPr lang="fr-FR"/>
              <a:pPr>
                <a:defRPr/>
              </a:pPr>
              <a:t>36</a:t>
            </a:fld>
            <a:endParaRPr lang="fr-FR"/>
          </a:p>
        </p:txBody>
      </p:sp>
      <p:sp>
        <p:nvSpPr>
          <p:cNvPr id="1218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lIns="91431" tIns="45716" rIns="91431" bIns="45716"/>
          <a:lstStyle/>
          <a:p>
            <a:pPr eaLnBrk="1" hangingPunct="1">
              <a:defRPr/>
            </a:pPr>
            <a:r>
              <a:rPr lang="fr-FR">
                <a:cs typeface="+mn-cs"/>
              </a:rPr>
              <a:t>Goigoux a fait une catégorisation, une typologie de ce qui peut être fait lors de stemps d</a:t>
            </a:r>
            <a:r>
              <a:rPr lang="ja-JP" altLang="fr-FR">
                <a:latin typeface="Arial"/>
                <a:cs typeface="+mn-cs"/>
              </a:rPr>
              <a:t>’</a:t>
            </a:r>
            <a:r>
              <a:rPr lang="fr-FR">
                <a:cs typeface="+mn-cs"/>
              </a:rPr>
              <a:t>AP, c</a:t>
            </a:r>
            <a:r>
              <a:rPr lang="ja-JP" altLang="fr-FR">
                <a:latin typeface="Arial"/>
                <a:cs typeface="+mn-cs"/>
              </a:rPr>
              <a:t>’</a:t>
            </a:r>
            <a:r>
              <a:rPr lang="fr-FR">
                <a:cs typeface="+mn-cs"/>
              </a:rPr>
              <a:t>est une sorte de « porte feuille » des possibles. Nos études de cas porteront sur quelques gestes relevés par Goigoux, mais en leur donnant plus d</a:t>
            </a:r>
            <a:r>
              <a:rPr lang="ja-JP" altLang="fr-FR">
                <a:latin typeface="Arial"/>
                <a:cs typeface="+mn-cs"/>
              </a:rPr>
              <a:t>’</a:t>
            </a:r>
            <a:r>
              <a:rPr lang="fr-FR">
                <a:cs typeface="+mn-cs"/>
              </a:rPr>
              <a:t>épaisseur professionnelle puisque nous allons étudier des situations effectives.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237"/>
          <p:cNvSpPr>
            <a:spLocks noGrp="1" noRot="1" noChangeAspect="1" noTextEdit="1"/>
          </p:cNvSpPr>
          <p:nvPr>
            <p:ph type="sldImg" idx="2"/>
          </p:nvPr>
        </p:nvSpPr>
        <p:spPr>
          <a:noFill/>
          <a:ln/>
        </p:spPr>
      </p:sp>
      <p:sp>
        <p:nvSpPr>
          <p:cNvPr id="34818" name="Shape 238"/>
          <p:cNvSpPr txBox="1">
            <a:spLocks noGrp="1"/>
          </p:cNvSpPr>
          <p:nvPr>
            <p:ph type="body" idx="1"/>
          </p:nvPr>
        </p:nvSpPr>
        <p:spPr bwMode="auto">
          <a:xfrm>
            <a:off x="685480" y="4343144"/>
            <a:ext cx="5487041" cy="36929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a:spcBef>
                <a:spcPct val="0"/>
              </a:spcBef>
            </a:pPr>
            <a:r>
              <a:rPr lang="fr-FR" sz="1800">
                <a:latin typeface="Arial" charset="0"/>
              </a:rPr>
              <a:t>Les 10 REPERES outil utile pour le cadrage</a:t>
            </a:r>
          </a:p>
        </p:txBody>
      </p:sp>
      <p:sp>
        <p:nvSpPr>
          <p:cNvPr id="34819" name="Shape 239"/>
          <p:cNvSpPr>
            <a:spLocks noGrp="1"/>
          </p:cNvSpPr>
          <p:nvPr>
            <p:ph type="sldNum" sz="quarter" idx="12"/>
          </p:nvPr>
        </p:nvSpPr>
        <p:spPr>
          <a:xfrm>
            <a:off x="3883852" y="8834802"/>
            <a:ext cx="2972547" cy="307736"/>
          </a:xfrm>
          <a:noFill/>
        </p:spPr>
        <p:txBody>
          <a:bodyPr tIns="45700"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SzPct val="25000"/>
            </a:pPr>
            <a:r>
              <a:rPr lang="fr-F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102"/>
          <p:cNvSpPr txBox="1">
            <a:spLocks noGrp="1"/>
          </p:cNvSpPr>
          <p:nvPr>
            <p:ph type="body" idx="1"/>
          </p:nvPr>
        </p:nvSpPr>
        <p:spPr bwMode="auto">
          <a:xfrm>
            <a:off x="685480" y="4343144"/>
            <a:ext cx="5487041" cy="92328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a:spcBef>
                <a:spcPct val="0"/>
              </a:spcBef>
              <a:buSzPct val="25000"/>
            </a:pPr>
            <a:r>
              <a:rPr lang="fr-FR" sz="1800">
                <a:latin typeface="Arial" charset="0"/>
              </a:rPr>
              <a:t>Les points rouges sont des moments à risques. les moments difficiles. pourquoi? </a:t>
            </a:r>
          </a:p>
          <a:p>
            <a:pPr>
              <a:spcBef>
                <a:spcPct val="0"/>
              </a:spcBef>
            </a:pPr>
            <a:endParaRPr lang="fr-FR" sz="1800">
              <a:latin typeface="Arial" charset="0"/>
            </a:endParaRPr>
          </a:p>
        </p:txBody>
      </p:sp>
      <p:sp>
        <p:nvSpPr>
          <p:cNvPr id="23554" name="Shape 103"/>
          <p:cNvSpPr>
            <a:spLocks noGrp="1" noRot="1" noChangeAspect="1" noTextEdit="1"/>
          </p:cNvSpPr>
          <p:nvPr>
            <p:ph type="sldImg" idx="2"/>
          </p:nvPr>
        </p:nvSpPr>
        <p:spPr>
          <a:noFill/>
          <a:ln>
            <a:noFill/>
          </a:ln>
          <a:extLst>
            <a:ext uri="{91240B29-F687-4f45-9708-019B960494DF}">
              <a14:hiddenLine xmlns="" xmlns:a14="http://schemas.microsoft.com/office/drawing/2010/main" w="12700">
                <a:solidFill>
                  <a:srgbClr val="000000"/>
                </a:solidFill>
                <a:round/>
                <a:headEnd/>
                <a:tailEnd/>
              </a14:hiddenLine>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102"/>
          <p:cNvSpPr txBox="1">
            <a:spLocks noGrp="1"/>
          </p:cNvSpPr>
          <p:nvPr>
            <p:ph type="body" idx="1"/>
          </p:nvPr>
        </p:nvSpPr>
        <p:spPr bwMode="auto">
          <a:xfrm>
            <a:off x="685480" y="4343144"/>
            <a:ext cx="5487041" cy="92328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a:spcBef>
                <a:spcPct val="0"/>
              </a:spcBef>
              <a:buSzPct val="25000"/>
            </a:pPr>
            <a:r>
              <a:rPr lang="fr-FR" sz="1800">
                <a:latin typeface="Arial" charset="0"/>
              </a:rPr>
              <a:t>Les points rouges sont des moments à risques. les moments difficiles. pourquoi? </a:t>
            </a:r>
          </a:p>
          <a:p>
            <a:pPr>
              <a:spcBef>
                <a:spcPct val="0"/>
              </a:spcBef>
            </a:pPr>
            <a:endParaRPr lang="fr-FR" sz="1800">
              <a:latin typeface="Arial" charset="0"/>
            </a:endParaRPr>
          </a:p>
        </p:txBody>
      </p:sp>
      <p:sp>
        <p:nvSpPr>
          <p:cNvPr id="23554" name="Shape 103"/>
          <p:cNvSpPr>
            <a:spLocks noGrp="1" noRot="1" noChangeAspect="1" noTextEdit="1"/>
          </p:cNvSpPr>
          <p:nvPr>
            <p:ph type="sldImg" idx="2"/>
          </p:nvPr>
        </p:nvSpPr>
        <p:spPr>
          <a:noFill/>
          <a:ln>
            <a:noFill/>
          </a:ln>
          <a:extLst>
            <a:ext uri="{91240B29-F687-4f45-9708-019B960494DF}">
              <a14:hiddenLine xmlns="" xmlns:a14="http://schemas.microsoft.com/office/drawing/2010/main" w="12700">
                <a:solidFill>
                  <a:srgbClr val="000000"/>
                </a:solidFill>
                <a:round/>
                <a:headEnd/>
                <a:tailEnd/>
              </a14:hiddenLine>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102"/>
          <p:cNvSpPr txBox="1">
            <a:spLocks noGrp="1"/>
          </p:cNvSpPr>
          <p:nvPr>
            <p:ph type="body" idx="1"/>
          </p:nvPr>
        </p:nvSpPr>
        <p:spPr bwMode="auto">
          <a:xfrm>
            <a:off x="685480" y="4343144"/>
            <a:ext cx="5487041" cy="92328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a:spcBef>
                <a:spcPct val="0"/>
              </a:spcBef>
              <a:buSzPct val="25000"/>
            </a:pPr>
            <a:r>
              <a:rPr lang="fr-FR" sz="1800">
                <a:latin typeface="Arial" charset="0"/>
              </a:rPr>
              <a:t>Les points rouges sont des moments à risques. les moments difficiles. pourquoi? </a:t>
            </a:r>
          </a:p>
          <a:p>
            <a:pPr>
              <a:spcBef>
                <a:spcPct val="0"/>
              </a:spcBef>
            </a:pPr>
            <a:endParaRPr lang="fr-FR" sz="1800">
              <a:latin typeface="Arial" charset="0"/>
            </a:endParaRPr>
          </a:p>
        </p:txBody>
      </p:sp>
      <p:sp>
        <p:nvSpPr>
          <p:cNvPr id="23554" name="Shape 103"/>
          <p:cNvSpPr>
            <a:spLocks noGrp="1" noRot="1" noChangeAspect="1" noTextEdit="1"/>
          </p:cNvSpPr>
          <p:nvPr>
            <p:ph type="sldImg" idx="2"/>
          </p:nvPr>
        </p:nvSpPr>
        <p:spPr>
          <a:noFill/>
          <a:ln>
            <a:noFill/>
          </a:ln>
          <a:extLst>
            <a:ext uri="{91240B29-F687-4f45-9708-019B960494DF}">
              <a14:hiddenLine xmlns="" xmlns:a14="http://schemas.microsoft.com/office/drawing/2010/main" w="12700">
                <a:solidFill>
                  <a:srgbClr val="000000"/>
                </a:solidFill>
                <a:round/>
                <a:headEnd/>
                <a:tailEnd/>
              </a14:hiddenLine>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b="1">
                <a:latin typeface="Calibri" charset="0"/>
              </a:rPr>
              <a:t>3. Objectifs visés</a:t>
            </a:r>
          </a:p>
          <a:p>
            <a:pPr eaLnBrk="1" hangingPunct="1"/>
            <a:r>
              <a:rPr lang="fr-FR">
                <a:latin typeface="Calibri" charset="0"/>
              </a:rPr>
              <a:t>Ce dispositif apparaît pour les équipes comme un ensemble d’actions à </a:t>
            </a:r>
            <a:r>
              <a:rPr lang="fr-FR" b="1">
                <a:latin typeface="Calibri" charset="0"/>
              </a:rPr>
              <a:t>l’adresse des élèves.</a:t>
            </a:r>
          </a:p>
          <a:p>
            <a:pPr eaLnBrk="1" hangingPunct="1"/>
            <a:r>
              <a:rPr lang="fr-FR">
                <a:latin typeface="Calibri" charset="0"/>
              </a:rPr>
              <a:t>Les objectifs visés pour l’ensemble des équipes le mettant en œuvre se concentrent sur l’apprentissage de la lecture, de l’écriture et la compréhension des textes. Le langage oral et le langage écrit sont travaillés .  Les séances sont axées sur la phonologie en travaillant de pair le codage et le décodage. Les mathématiques représentent la seconde priorité, l’accent étant porté sur la connaissance du nombre et la résolution de problèmes numériques. La méthodologie et l’amélioration des attitudes des élèves complètent les réflexions des équipes. </a:t>
            </a:r>
          </a:p>
          <a:p>
            <a:pPr eaLnBrk="1" hangingPunct="1"/>
            <a:r>
              <a:rPr lang="fr-FR">
                <a:latin typeface="Calibri" charset="0"/>
              </a:rPr>
              <a:t>Les enseignants veulent donc œuvrer pour une meilleure maîtrise des fondamentaux en privilégiant la maîtrise de la langue française.</a:t>
            </a:r>
          </a:p>
          <a:p>
            <a:pPr eaLnBrk="1" hangingPunct="1"/>
            <a:r>
              <a:rPr lang="fr-FR">
                <a:latin typeface="Calibri" charset="0"/>
              </a:rPr>
              <a:t>Cependant, il est à relever que seule une équipe pédagogique fait référence au </a:t>
            </a:r>
            <a:r>
              <a:rPr lang="fr-FR" b="1">
                <a:latin typeface="Calibri" charset="0"/>
              </a:rPr>
              <a:t>travail en équipe </a:t>
            </a:r>
            <a:r>
              <a:rPr lang="fr-FR">
                <a:latin typeface="Calibri" charset="0"/>
              </a:rPr>
              <a:t>que ce dispositif pourrait et devrait encourager. La notion visant à  développer des stratégies et des démarches pédagogiques innovantes n’est mentionnée qu’une seule fois.</a:t>
            </a:r>
          </a:p>
          <a:p>
            <a:pPr eaLnBrk="1" hangingPunct="1"/>
            <a:r>
              <a:rPr lang="fr-FR">
                <a:latin typeface="Calibri" charset="0"/>
              </a:rPr>
              <a:t>Ce questionnaire met quelque peu en évidence </a:t>
            </a:r>
            <a:r>
              <a:rPr lang="fr-FR" b="1">
                <a:latin typeface="Calibri" charset="0"/>
              </a:rPr>
              <a:t>le rapport des enseignants au dispositif:</a:t>
            </a:r>
            <a:r>
              <a:rPr lang="fr-FR">
                <a:latin typeface="Calibri" charset="0"/>
              </a:rPr>
              <a:t> il semble être destiné à la prévention des difficultés des élèves, certes, mais </a:t>
            </a:r>
            <a:r>
              <a:rPr lang="fr-FR" b="1">
                <a:latin typeface="Calibri" charset="0"/>
              </a:rPr>
              <a:t>le changement des pratiques lié au travail conjoint de l’ensemble des membres des équipes enseignantes est à conforter.</a:t>
            </a:r>
          </a:p>
          <a:p>
            <a:pPr eaLnBrk="1" hangingPunct="1"/>
            <a:r>
              <a:rPr lang="fr-FR" b="1">
                <a:latin typeface="Calibri" charset="0"/>
              </a:rPr>
              <a:t>4. Public cible: </a:t>
            </a:r>
            <a:r>
              <a:rPr lang="fr-FR">
                <a:latin typeface="Calibri" charset="0"/>
              </a:rPr>
              <a:t>L’ aspect quantitatif se portera sur les cycles. </a:t>
            </a:r>
            <a:r>
              <a:rPr lang="fr-FR" b="1">
                <a:latin typeface="Calibri" charset="0"/>
              </a:rPr>
              <a:t>Prioritairement l’action se porte sur les élèves de CP et CE1 avec une prédominance au CP.</a:t>
            </a:r>
            <a:r>
              <a:rPr lang="fr-FR">
                <a:latin typeface="Calibri" charset="0"/>
              </a:rPr>
              <a:t> Ce choix de public s’explique par les attendus de la circulaire mais aussi par le choix des compétences à travailler. Une classe de GS est incluse dans le dispositif , les élèves étant appelés à travailler le geste graphique.  Cet engagement de la maternelle au sein du dispositif questionne la notion de continuité pédagogique cycle 1/ cycle 2.  Il est à noter que des élèves de CE2 et de CM1 sont retenus pour intégrer le dispositif, certains suite à des difficultés dans la maîtrise de la langue française. La présence des élèves de cycle 3 interroge la prise en charge de ces élèves dans le cadre des dispositifs d’aide. Le RASED axe le plus souvent ses orientations de travail au cycle 2, si les élèves ne sont pas primo-arrivants, ils peuvent ne pas être pris en charge</a:t>
            </a:r>
            <a:r>
              <a:rPr lang="fr-FR" b="1">
                <a:latin typeface="Calibri" charset="0"/>
              </a:rPr>
              <a:t>. Il serait opportun que les enseignants surnuméraires du secondaire exercent au cycle 3.</a:t>
            </a:r>
          </a:p>
          <a:p>
            <a:pPr eaLnBrk="1" hangingPunct="1"/>
            <a:r>
              <a:rPr lang="fr-FR" b="1">
                <a:latin typeface="Calibri" charset="0"/>
              </a:rPr>
              <a:t>L’action des maîtres surnuméraires dépasse le seul champ du cycle 2. Il faudrait cependant veiller à  ce qu’elle ne soit pas diluée en privilégiant la quantité à la qualité.</a:t>
            </a:r>
          </a:p>
          <a:p>
            <a:pPr eaLnBrk="1" hangingPunct="1"/>
            <a:r>
              <a:rPr lang="fr-FR" b="1">
                <a:latin typeface="Calibri" charset="0"/>
              </a:rPr>
              <a:t>Un complément d’étude doit être fait par l’analyse des emplois du temps des maîtres surnuméraires et la connaissance des effectifs réels d’élèves auxquels se destinent ce dispositif.</a:t>
            </a:r>
          </a:p>
          <a:p>
            <a:pPr eaLnBrk="1" hangingPunct="1"/>
            <a:r>
              <a:rPr lang="fr-FR" b="1">
                <a:latin typeface="Calibri" charset="0"/>
              </a:rPr>
              <a:t>5. Organisations et pratiques de la dyade</a:t>
            </a:r>
          </a:p>
          <a:p>
            <a:pPr eaLnBrk="1" hangingPunct="1"/>
            <a:r>
              <a:rPr lang="fr-FR">
                <a:latin typeface="Calibri" charset="0"/>
              </a:rPr>
              <a:t>Peu d’évocation de la co-présence et du co enseignement. Les changements de pratiques sont à construire.</a:t>
            </a:r>
          </a:p>
          <a:p>
            <a:pPr eaLnBrk="1" hangingPunct="1"/>
            <a:r>
              <a:rPr lang="fr-FR">
                <a:latin typeface="Calibri" charset="0"/>
              </a:rPr>
              <a:t>Le décloisonnement et les prises en charge extérieures peuvent laisser supposer un travail en solitaire  de chaque maître quant à la conduite de la classe, ce qui n’est pas ce qui est recherché dans l’absolu dans le cadre du dispositif.</a:t>
            </a:r>
          </a:p>
          <a:p>
            <a:pPr eaLnBrk="1" hangingPunct="1"/>
            <a:r>
              <a:rPr lang="fr-FR">
                <a:latin typeface="Calibri" charset="0"/>
              </a:rPr>
              <a:t>D’autres organisations peuvent être expérimentées par les équipes. La présentation incluse dans le diaporama fait état de quelques unes.</a:t>
            </a:r>
          </a:p>
          <a:p>
            <a:pPr eaLnBrk="1" hangingPunct="1"/>
            <a:r>
              <a:rPr lang="fr-FR">
                <a:latin typeface="Calibri" charset="0"/>
              </a:rPr>
              <a:t>Certaines équipes mentionnent l’utilisation des outils du numérique éducatif dans leur organisation pédagogique.</a:t>
            </a:r>
          </a:p>
          <a:p>
            <a:pPr eaLnBrk="1" hangingPunct="1"/>
            <a:r>
              <a:rPr lang="fr-FR">
                <a:latin typeface="Calibri" charset="0"/>
              </a:rPr>
              <a:t>Il se révèle être un apport très enrichissant .</a:t>
            </a:r>
          </a:p>
          <a:p>
            <a:pPr eaLnBrk="1" hangingPunct="1"/>
            <a:endParaRPr lang="fr-FR">
              <a:latin typeface="Calibri" charset="0"/>
            </a:endParaRPr>
          </a:p>
          <a:p>
            <a:pPr eaLnBrk="1" hangingPunct="1"/>
            <a:endParaRPr lang="fr-FR">
              <a:latin typeface="Calibri" charset="0"/>
            </a:endParaRPr>
          </a:p>
        </p:txBody>
      </p:sp>
      <p:sp>
        <p:nvSpPr>
          <p:cNvPr id="15363"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1480A97-F135-E540-90CE-2EEBBA3BF842}" type="slidenum">
              <a:rPr lang="fr-FR" sz="1200"/>
              <a:pPr eaLnBrk="1" hangingPunct="1"/>
              <a:t>16</a:t>
            </a:fld>
            <a:endParaRPr lang="fr-F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Shape 164"/>
          <p:cNvSpPr txBox="1">
            <a:spLocks noGrp="1"/>
          </p:cNvSpPr>
          <p:nvPr>
            <p:ph type="body" idx="1"/>
          </p:nvPr>
        </p:nvSpPr>
        <p:spPr bwMode="auto">
          <a:xfrm>
            <a:off x="685480" y="6231023"/>
            <a:ext cx="5487041" cy="27699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spAutoFit/>
          </a:bodyPr>
          <a:lstStyle/>
          <a:p>
            <a:pPr>
              <a:spcBef>
                <a:spcPct val="0"/>
              </a:spcBef>
            </a:pPr>
            <a:endParaRPr lang="fr-FR">
              <a:latin typeface="Arial" charset="0"/>
            </a:endParaRPr>
          </a:p>
        </p:txBody>
      </p:sp>
      <p:sp>
        <p:nvSpPr>
          <p:cNvPr id="26626" name="Shape 165"/>
          <p:cNvSpPr>
            <a:spLocks noGrp="1" noRot="1" noChangeAspect="1" noTextEdit="1"/>
          </p:cNvSpPr>
          <p:nvPr>
            <p:ph type="sldImg" idx="2"/>
          </p:nvPr>
        </p:nvSpPr>
        <p:spPr>
          <a:noFill/>
          <a:ln w="9525"/>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170"/>
          <p:cNvSpPr txBox="1">
            <a:spLocks noGrp="1"/>
          </p:cNvSpPr>
          <p:nvPr>
            <p:ph type="body" idx="1"/>
          </p:nvPr>
        </p:nvSpPr>
        <p:spPr bwMode="auto">
          <a:xfrm>
            <a:off x="685480" y="6231023"/>
            <a:ext cx="5487041" cy="27699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spAutoFit/>
          </a:bodyPr>
          <a:lstStyle/>
          <a:p>
            <a:pPr>
              <a:spcBef>
                <a:spcPct val="0"/>
              </a:spcBef>
            </a:pPr>
            <a:endParaRPr lang="fr-FR">
              <a:latin typeface="Arial" charset="0"/>
            </a:endParaRPr>
          </a:p>
        </p:txBody>
      </p:sp>
      <p:sp>
        <p:nvSpPr>
          <p:cNvPr id="27650" name="Shape 171"/>
          <p:cNvSpPr>
            <a:spLocks noGrp="1" noRot="1" noChangeAspect="1" noTextEdit="1"/>
          </p:cNvSpPr>
          <p:nvPr>
            <p:ph type="sldImg" idx="2"/>
          </p:nvPr>
        </p:nvSpPr>
        <p:spPr>
          <a:noFill/>
          <a:ln w="9525"/>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176"/>
          <p:cNvSpPr>
            <a:spLocks noGrp="1" noRot="1" noChangeAspect="1" noTextEdit="1"/>
          </p:cNvSpPr>
          <p:nvPr>
            <p:ph type="sldImg" idx="2"/>
          </p:nvPr>
        </p:nvSpPr>
        <p:spPr>
          <a:noFill/>
          <a:ln/>
        </p:spPr>
      </p:sp>
      <p:sp>
        <p:nvSpPr>
          <p:cNvPr id="28674" name="Shape 177"/>
          <p:cNvSpPr txBox="1">
            <a:spLocks noGrp="1"/>
          </p:cNvSpPr>
          <p:nvPr>
            <p:ph type="body" idx="1"/>
          </p:nvPr>
        </p:nvSpPr>
        <p:spPr bwMode="auto">
          <a:xfrm>
            <a:off x="685480" y="4343144"/>
            <a:ext cx="5487041" cy="212361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a:spcBef>
                <a:spcPct val="0"/>
              </a:spcBef>
              <a:buClr>
                <a:srgbClr val="7A81FF"/>
              </a:buClr>
              <a:buSzPct val="25000"/>
            </a:pPr>
            <a:r>
              <a:rPr lang="fr-FR" b="1" i="1">
                <a:solidFill>
                  <a:srgbClr val="7A81FF"/>
                </a:solidFill>
                <a:latin typeface="Arial" charset="0"/>
              </a:rPr>
              <a:t>« Comment assurer le transfert d'un travail effectué en petit groupe vers le travail en groupe-classe? (décalage fréquent) »</a:t>
            </a:r>
          </a:p>
          <a:p>
            <a:pPr>
              <a:spcBef>
                <a:spcPct val="0"/>
              </a:spcBef>
            </a:pPr>
            <a:endParaRPr lang="fr-FR" b="1" i="1">
              <a:solidFill>
                <a:srgbClr val="7A81FF"/>
              </a:solidFill>
              <a:latin typeface="Arial" charset="0"/>
            </a:endParaRPr>
          </a:p>
          <a:p>
            <a:pPr>
              <a:spcBef>
                <a:spcPct val="0"/>
              </a:spcBef>
              <a:buClr>
                <a:srgbClr val="7A81FF"/>
              </a:buClr>
              <a:buSzPct val="25000"/>
            </a:pPr>
            <a:r>
              <a:rPr lang="fr-FR" b="1" i="1">
                <a:solidFill>
                  <a:srgbClr val="7A81FF"/>
                </a:solidFill>
                <a:latin typeface="Arial" charset="0"/>
              </a:rPr>
              <a:t>« On se coordonne beaucoup, mais on ne prend pas le temps de se questionner sur le fond, car trop absorbés par les problématiques opérationnelles. »</a:t>
            </a:r>
          </a:p>
          <a:p>
            <a:pPr>
              <a:spcBef>
                <a:spcPct val="0"/>
              </a:spcBef>
              <a:buClr>
                <a:srgbClr val="7A81FF"/>
              </a:buClr>
              <a:buSzPct val="25000"/>
            </a:pPr>
            <a:endParaRPr lang="fr-FR" b="1" i="1">
              <a:solidFill>
                <a:srgbClr val="7A81FF"/>
              </a:solidFill>
              <a:latin typeface="Arial" charset="0"/>
            </a:endParaRPr>
          </a:p>
          <a:p>
            <a:pPr>
              <a:spcBef>
                <a:spcPct val="0"/>
              </a:spcBef>
              <a:buClr>
                <a:srgbClr val="7A81FF"/>
              </a:buClr>
              <a:buSzPct val="25000"/>
            </a:pPr>
            <a:r>
              <a:rPr lang="fr-FR" b="1" i="1">
                <a:solidFill>
                  <a:srgbClr val="7A81FF"/>
                </a:solidFill>
                <a:latin typeface="Arial" charset="0"/>
              </a:rPr>
              <a:t>Référence à l’article de Marie Toullec-Théry</a:t>
            </a:r>
          </a:p>
          <a:p>
            <a:pPr>
              <a:spcBef>
                <a:spcPct val="0"/>
              </a:spcBef>
            </a:pPr>
            <a:endParaRPr lang="fr-FR" sz="1800">
              <a:latin typeface="Arial" charset="0"/>
            </a:endParaRPr>
          </a:p>
          <a:p>
            <a:pPr>
              <a:spcBef>
                <a:spcPct val="0"/>
              </a:spcBef>
            </a:pPr>
            <a:endParaRPr lang="fr-FR" sz="1800">
              <a:latin typeface="Arial" charset="0"/>
            </a:endParaRPr>
          </a:p>
        </p:txBody>
      </p:sp>
      <p:sp>
        <p:nvSpPr>
          <p:cNvPr id="28675" name="Shape 178"/>
          <p:cNvSpPr>
            <a:spLocks noGrp="1"/>
          </p:cNvSpPr>
          <p:nvPr>
            <p:ph type="sldNum" sz="quarter" idx="12"/>
          </p:nvPr>
        </p:nvSpPr>
        <p:spPr>
          <a:xfrm>
            <a:off x="3883852" y="8834802"/>
            <a:ext cx="2972547" cy="307736"/>
          </a:xfrm>
          <a:noFill/>
        </p:spPr>
        <p:txBody>
          <a:bodyPr tIns="45700"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SzPct val="25000"/>
            </a:pPr>
            <a:r>
              <a:rPr lang="fr-F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Shape 202"/>
          <p:cNvSpPr txBox="1">
            <a:spLocks noGrp="1"/>
          </p:cNvSpPr>
          <p:nvPr>
            <p:ph type="body" idx="1"/>
          </p:nvPr>
        </p:nvSpPr>
        <p:spPr bwMode="auto">
          <a:xfrm>
            <a:off x="685480" y="6231023"/>
            <a:ext cx="5487041" cy="27699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spAutoFit/>
          </a:bodyPr>
          <a:lstStyle/>
          <a:p>
            <a:pPr>
              <a:spcBef>
                <a:spcPct val="0"/>
              </a:spcBef>
            </a:pPr>
            <a:endParaRPr lang="fr-FR">
              <a:latin typeface="Arial" charset="0"/>
            </a:endParaRPr>
          </a:p>
        </p:txBody>
      </p:sp>
      <p:sp>
        <p:nvSpPr>
          <p:cNvPr id="30722" name="Shape 203"/>
          <p:cNvSpPr>
            <a:spLocks noGrp="1" noRot="1" noChangeAspect="1" noTextEdit="1"/>
          </p:cNvSpPr>
          <p:nvPr>
            <p:ph type="sldImg" idx="2"/>
          </p:nvPr>
        </p:nvSpPr>
        <p:spPr>
          <a:noFill/>
          <a:ln w="9525"/>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209"/>
          <p:cNvSpPr txBox="1">
            <a:spLocks noGrp="1"/>
          </p:cNvSpPr>
          <p:nvPr>
            <p:ph type="body" idx="1"/>
          </p:nvPr>
        </p:nvSpPr>
        <p:spPr bwMode="auto">
          <a:xfrm>
            <a:off x="685480" y="6231023"/>
            <a:ext cx="5487041" cy="27699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spAutoFit/>
          </a:bodyPr>
          <a:lstStyle/>
          <a:p>
            <a:pPr>
              <a:spcBef>
                <a:spcPct val="0"/>
              </a:spcBef>
            </a:pPr>
            <a:endParaRPr lang="fr-FR">
              <a:latin typeface="Arial" charset="0"/>
            </a:endParaRPr>
          </a:p>
        </p:txBody>
      </p:sp>
      <p:sp>
        <p:nvSpPr>
          <p:cNvPr id="31746" name="Shape 210"/>
          <p:cNvSpPr>
            <a:spLocks noGrp="1" noRot="1" noChangeAspect="1" noTextEdit="1"/>
          </p:cNvSpPr>
          <p:nvPr>
            <p:ph type="sldImg" idx="2"/>
          </p:nvPr>
        </p:nvSpPr>
        <p:spPr>
          <a:noFill/>
          <a:ln w="9525"/>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pic>
        <p:nvPicPr>
          <p:cNvPr id="5" name="Image 7" descr="Fram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881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06834" y="5284788"/>
            <a:ext cx="4085167" cy="157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6" descr="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7867" y="6170614"/>
            <a:ext cx="1009651"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Content Placeholder 2"/>
          <p:cNvSpPr>
            <a:spLocks noGrp="1"/>
          </p:cNvSpPr>
          <p:nvPr>
            <p:ph idx="1"/>
          </p:nvPr>
        </p:nvSpPr>
        <p:spPr>
          <a:xfrm>
            <a:off x="838200" y="1176867"/>
            <a:ext cx="10515600" cy="5000096"/>
          </a:xfrm>
          <a:prstGeom prst="rect">
            <a:avLst/>
          </a:prstGeom>
        </p:spPr>
        <p:txBody>
          <a:bodyPr/>
          <a:lstStyle>
            <a:lvl1pPr>
              <a:defRPr>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3" name="Titre 2"/>
          <p:cNvSpPr>
            <a:spLocks noGrp="1"/>
          </p:cNvSpPr>
          <p:nvPr>
            <p:ph type="title"/>
          </p:nvPr>
        </p:nvSpPr>
        <p:spPr>
          <a:xfrm>
            <a:off x="1099962" y="0"/>
            <a:ext cx="1015168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dirty="0"/>
              <a:t>Cliquez pour modifier le style du titre</a:t>
            </a:r>
          </a:p>
        </p:txBody>
      </p:sp>
      <p:sp>
        <p:nvSpPr>
          <p:cNvPr id="25" name="Espace réservé du texte 24"/>
          <p:cNvSpPr>
            <a:spLocks noGrp="1"/>
          </p:cNvSpPr>
          <p:nvPr>
            <p:ph type="body" sz="quarter" idx="11"/>
          </p:nvPr>
        </p:nvSpPr>
        <p:spPr>
          <a:xfrm>
            <a:off x="1365251" y="6333066"/>
            <a:ext cx="7440083"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lvl="0"/>
            <a:r>
              <a:rPr lang="fr-FR"/>
              <a:t>Cliquez pour modifier les styles du texte du masque</a:t>
            </a:r>
          </a:p>
        </p:txBody>
      </p:sp>
    </p:spTree>
    <p:extLst>
      <p:ext uri="{BB962C8B-B14F-4D97-AF65-F5344CB8AC3E}">
        <p14:creationId xmlns:p14="http://schemas.microsoft.com/office/powerpoint/2010/main" val="151657020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10/15/2016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chart" Target="../charts/chart1.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4.xml"/><Relationship Id="rId16" Type="http://schemas.openxmlformats.org/officeDocument/2006/relationships/diagramQuickStyle" Target="../diagrams/quickStyle3.xml"/><Relationship Id="rId1" Type="http://schemas.openxmlformats.org/officeDocument/2006/relationships/slideLayout" Target="../slideLayouts/slideLayout1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www.maxetom.com/notion-pedagogique-lecture/associer-une-phrase-a-son-image" TargetMode="Externa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84204" y="423812"/>
            <a:ext cx="8539906" cy="2240925"/>
          </a:xfrm>
        </p:spPr>
        <p:txBody>
          <a:bodyPr/>
          <a:lstStyle/>
          <a:p>
            <a:pPr algn="l"/>
            <a:r>
              <a:rPr lang="fr-FR" b="1" dirty="0">
                <a:solidFill>
                  <a:srgbClr val="0070C0"/>
                </a:solidFill>
              </a:rPr>
              <a:t>Dispositif</a:t>
            </a:r>
            <a:r>
              <a:rPr lang="fr-FR" dirty="0">
                <a:solidFill>
                  <a:srgbClr val="0070C0"/>
                </a:solidFill>
              </a:rPr>
              <a:t>« Plus de maîtres que de classes »</a:t>
            </a:r>
          </a:p>
        </p:txBody>
      </p:sp>
      <p:pic>
        <p:nvPicPr>
          <p:cNvPr id="8" name="Espace réservé du contenu 7" descr="Afficher l'image d'origine"/>
          <p:cNvPicPr>
            <a:picLocks/>
          </p:cNvPicPr>
          <p:nvPr/>
        </p:nvPicPr>
        <p:blipFill>
          <a:blip r:embed="rId2">
            <a:extLst>
              <a:ext uri="{28A0092B-C50C-407E-A947-70E740481C1C}">
                <a14:useLocalDpi xmlns:a14="http://schemas.microsoft.com/office/drawing/2010/main" val="0"/>
              </a:ext>
            </a:extLst>
          </a:blip>
          <a:srcRect t="-58868" b="-58868"/>
          <a:stretch>
            <a:fillRect/>
          </a:stretch>
        </p:blipFill>
        <p:spPr bwMode="auto">
          <a:xfrm>
            <a:off x="4665703" y="1361174"/>
            <a:ext cx="3624470" cy="562631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ZoneTexte 8"/>
          <p:cNvSpPr txBox="1"/>
          <p:nvPr/>
        </p:nvSpPr>
        <p:spPr>
          <a:xfrm>
            <a:off x="1524000" y="4216400"/>
            <a:ext cx="3048000" cy="1200329"/>
          </a:xfrm>
          <a:prstGeom prst="rect">
            <a:avLst/>
          </a:prstGeom>
          <a:noFill/>
        </p:spPr>
        <p:txBody>
          <a:bodyPr wrap="square" rtlCol="0">
            <a:spAutoFit/>
          </a:bodyPr>
          <a:lstStyle/>
          <a:p>
            <a:r>
              <a:rPr lang="fr-FR" i="1" dirty="0"/>
              <a:t>14 octobre 2016</a:t>
            </a:r>
          </a:p>
          <a:p>
            <a:endParaRPr lang="fr-FR" i="1" dirty="0"/>
          </a:p>
          <a:p>
            <a:r>
              <a:rPr lang="fr-FR" i="1" dirty="0"/>
              <a:t>Bienvenue aux enseignants des 4 circonscriptions.</a:t>
            </a:r>
          </a:p>
        </p:txBody>
      </p:sp>
    </p:spTree>
    <p:extLst>
      <p:ext uri="{BB962C8B-B14F-4D97-AF65-F5344CB8AC3E}">
        <p14:creationId xmlns:p14="http://schemas.microsoft.com/office/powerpoint/2010/main" val="3091766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000" b="1" i="1" dirty="0"/>
              <a:t>Conférence de consensus, lire, comprendre, apprendre :  comment soutenir le développement de compétences en lecture ?</a:t>
            </a:r>
            <a:br>
              <a:rPr lang="fr-FR" sz="2000" dirty="0"/>
            </a:br>
            <a:endParaRPr lang="fr-FR" sz="2000" dirty="0"/>
          </a:p>
        </p:txBody>
      </p:sp>
      <p:sp>
        <p:nvSpPr>
          <p:cNvPr id="5" name="Espace réservé du contenu 4"/>
          <p:cNvSpPr>
            <a:spLocks noGrp="1"/>
          </p:cNvSpPr>
          <p:nvPr>
            <p:ph idx="1"/>
          </p:nvPr>
        </p:nvSpPr>
        <p:spPr/>
        <p:txBody>
          <a:bodyPr/>
          <a:lstStyle/>
          <a:p>
            <a:pPr lvl="0"/>
            <a:r>
              <a:rPr lang="fr-FR" b="1" dirty="0"/>
              <a:t>39 % des élèves sont en difficulté à la sortie de l’école primaire</a:t>
            </a:r>
            <a:r>
              <a:rPr lang="fr-FR" dirty="0"/>
              <a:t> : ils ne sont pas en capacité d’identifier le sujet principal d’un texte, de comprendre des informations implicites et de lier deux informations explicités séparées dans le texte.</a:t>
            </a:r>
          </a:p>
          <a:p>
            <a:pPr lvl="0"/>
            <a:r>
              <a:rPr lang="fr-FR" dirty="0"/>
              <a:t>À l’entrée en 6ème, un élève sur cinq avait, en 2007,</a:t>
            </a:r>
            <a:r>
              <a:rPr lang="fr-FR" b="1" dirty="0"/>
              <a:t> des difficultés liées à la connaissance de mots du langage courant</a:t>
            </a:r>
            <a:r>
              <a:rPr lang="fr-FR" dirty="0"/>
              <a:t>.</a:t>
            </a:r>
          </a:p>
          <a:p>
            <a:pPr lvl="0"/>
            <a:r>
              <a:rPr lang="fr-FR" b="1" dirty="0"/>
              <a:t>37 % des élèves ne maîtrisent pas la lecture à la fin du collège</a:t>
            </a:r>
            <a:r>
              <a:rPr lang="fr-FR" dirty="0"/>
              <a:t>, 19 % sont même en grande difficulté (2012). Les écarts de niveau entre les élèves les plus performants et les moins performants sont très importants.</a:t>
            </a:r>
          </a:p>
          <a:p>
            <a:pPr lvl="0"/>
            <a:r>
              <a:rPr lang="fr-FR" b="1" dirty="0"/>
              <a:t>7 % des 18-65 ans scolarisés en France et résidant en métropole étaient en situation d’illettrisme en 2011</a:t>
            </a:r>
            <a:r>
              <a:rPr lang="fr-FR" dirty="0"/>
              <a:t>.</a:t>
            </a:r>
          </a:p>
          <a:p>
            <a:endParaRPr lang="fr-FR" dirty="0"/>
          </a:p>
        </p:txBody>
      </p:sp>
    </p:spTree>
    <p:extLst>
      <p:ext uri="{BB962C8B-B14F-4D97-AF65-F5344CB8AC3E}">
        <p14:creationId xmlns:p14="http://schemas.microsoft.com/office/powerpoint/2010/main" val="243100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000" b="1" i="1" dirty="0"/>
              <a:t>Conférence de consensus, lire, comprendre, apprendre :  comment soutenir le développement de compétences en lecture ?</a:t>
            </a:r>
            <a:br>
              <a:rPr lang="fr-FR" sz="2000" dirty="0"/>
            </a:br>
            <a:r>
              <a:rPr lang="fr-FR" sz="2000" dirty="0"/>
              <a:t> </a:t>
            </a:r>
            <a:r>
              <a:rPr lang="fr-FR" sz="2000" b="1" dirty="0">
                <a:solidFill>
                  <a:schemeClr val="tx1"/>
                </a:solidFill>
              </a:rPr>
              <a:t>Recommandations : quelques exemples.</a:t>
            </a:r>
          </a:p>
        </p:txBody>
      </p:sp>
      <p:sp>
        <p:nvSpPr>
          <p:cNvPr id="5" name="Espace réservé du contenu 4"/>
          <p:cNvSpPr>
            <a:spLocks noGrp="1"/>
          </p:cNvSpPr>
          <p:nvPr>
            <p:ph idx="1"/>
          </p:nvPr>
        </p:nvSpPr>
        <p:spPr>
          <a:xfrm>
            <a:off x="609601" y="1862667"/>
            <a:ext cx="8596668" cy="4483495"/>
          </a:xfrm>
        </p:spPr>
        <p:txBody>
          <a:bodyPr/>
          <a:lstStyle/>
          <a:p>
            <a:r>
              <a:rPr lang="fr-FR" dirty="0"/>
              <a:t>2- l’acquisition de la « </a:t>
            </a:r>
            <a:r>
              <a:rPr lang="fr-FR" dirty="0" err="1"/>
              <a:t>littératie</a:t>
            </a:r>
            <a:r>
              <a:rPr lang="fr-FR" dirty="0"/>
              <a:t> » pour tous. « l’aptitude à comprendre et à utiliser l’information écrite dans la vie courante, à la maison, au travail et dans la collectivité en vue d’atteindre des buts personnels et d’étendre ses connaissances et ses capacités ».</a:t>
            </a:r>
          </a:p>
          <a:p>
            <a:r>
              <a:rPr lang="fr-FR" dirty="0"/>
              <a:t>3 - Dès l’école maternelle l’apprentissage de la lecture doit être préparé ou amorcé dans ses différentes dimensions : identification des mots, compréhension, utilité de l’écrit, plaisir de lire.</a:t>
            </a:r>
          </a:p>
          <a:p>
            <a:r>
              <a:rPr lang="fr-FR" dirty="0"/>
              <a:t>4 - La formation d’un lecteur habile et autonome suppose un apprentissage continu de l’école maternelle jusqu’à la fin de la scolarité, sans ruptures inter-cycles.</a:t>
            </a:r>
          </a:p>
          <a:p>
            <a:r>
              <a:rPr lang="fr-FR" dirty="0"/>
              <a:t>5- Il faut parallèlement enseigner explicitement les mécanismes et les stratégies de lecture, et susciter une répétition la plus importante possible de l’activité lecture, répétition qui suppose de développer une appétence pour la lecture chez l’élève.</a:t>
            </a:r>
          </a:p>
          <a:p>
            <a:endParaRPr lang="fr-FR" dirty="0"/>
          </a:p>
        </p:txBody>
      </p:sp>
    </p:spTree>
    <p:extLst>
      <p:ext uri="{BB962C8B-B14F-4D97-AF65-F5344CB8AC3E}">
        <p14:creationId xmlns:p14="http://schemas.microsoft.com/office/powerpoint/2010/main" val="3089743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000" b="1" i="1" dirty="0"/>
              <a:t>Conférence de consensus, lire, comprendre, apprendre :  comment soutenir le développement de compétences en lecture ?</a:t>
            </a:r>
            <a:br>
              <a:rPr lang="fr-FR" sz="2000" dirty="0"/>
            </a:br>
            <a:r>
              <a:rPr lang="fr-FR" sz="2000" dirty="0"/>
              <a:t> </a:t>
            </a:r>
            <a:r>
              <a:rPr lang="fr-FR" sz="2000" b="1" dirty="0">
                <a:solidFill>
                  <a:schemeClr val="tx1"/>
                </a:solidFill>
              </a:rPr>
              <a:t>Recommandations : quelques exemples.</a:t>
            </a:r>
          </a:p>
        </p:txBody>
      </p:sp>
      <p:sp>
        <p:nvSpPr>
          <p:cNvPr id="5" name="Espace réservé du contenu 4"/>
          <p:cNvSpPr>
            <a:spLocks noGrp="1"/>
          </p:cNvSpPr>
          <p:nvPr>
            <p:ph idx="1"/>
          </p:nvPr>
        </p:nvSpPr>
        <p:spPr>
          <a:xfrm>
            <a:off x="609601" y="1862667"/>
            <a:ext cx="8596668" cy="4483495"/>
          </a:xfrm>
        </p:spPr>
        <p:txBody>
          <a:bodyPr>
            <a:normAutofit fontScale="92500" lnSpcReduction="20000"/>
          </a:bodyPr>
          <a:lstStyle/>
          <a:p>
            <a:r>
              <a:rPr lang="fr-FR" b="1" dirty="0"/>
              <a:t>Développement de la compréhension</a:t>
            </a:r>
            <a:endParaRPr lang="fr-FR" dirty="0"/>
          </a:p>
          <a:p>
            <a:r>
              <a:rPr lang="fr-FR" dirty="0"/>
              <a:t>17 - Le vocabulaire et la compréhension orale doivent être développés dès l’école maternelle.</a:t>
            </a:r>
          </a:p>
          <a:p>
            <a:r>
              <a:rPr lang="fr-FR" dirty="0"/>
              <a:t>19 - Dès l’école maternelle, il est important de consacrer un temps conséquent à l’étude de la langue, cette amorce doit être prolongée tout au long de la scolarité obligatoire par un travail systématique sur la dimension linguistique (vocabulaire, morphologie, syntaxe, inférences, type de texte) des textes étudiés.</a:t>
            </a:r>
          </a:p>
          <a:p>
            <a:r>
              <a:rPr lang="fr-FR" dirty="0"/>
              <a:t>21 - Il faut enseigner aux élèves à comprendre les textes lus à haute voix par l’adulte (dès l’école maternelle, en CP puis tout au long du cursus de l’école élémentaire, voire au-delà).</a:t>
            </a:r>
          </a:p>
          <a:p>
            <a:r>
              <a:rPr lang="fr-FR" dirty="0"/>
              <a:t>22 - Un enseignement structuré, systématique et explicite de la compréhension est nécessaire pour tous les élèves et doit être prolongé aussi longtemps que nécessaire pour les élèves moyens ou faibles afin d’en faire des lecteurs autonomes.</a:t>
            </a:r>
          </a:p>
          <a:p>
            <a:r>
              <a:rPr lang="fr-FR" dirty="0"/>
              <a:t>24 - Le travail sur la compréhension des textes ne doit pas se limiter à l’utilisation de questionnaires, d’autres tâches comme le rappel, la paraphrase, la reformulation ou les résumés (oraux et écrits) doivent être utilisées.</a:t>
            </a:r>
          </a:p>
          <a:p>
            <a:endParaRPr lang="fr-FR" dirty="0"/>
          </a:p>
        </p:txBody>
      </p:sp>
    </p:spTree>
    <p:extLst>
      <p:ext uri="{BB962C8B-B14F-4D97-AF65-F5344CB8AC3E}">
        <p14:creationId xmlns:p14="http://schemas.microsoft.com/office/powerpoint/2010/main" val="24173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77334" y="609600"/>
            <a:ext cx="8596668" cy="897467"/>
          </a:xfrm>
        </p:spPr>
        <p:txBody>
          <a:bodyPr>
            <a:normAutofit/>
          </a:bodyPr>
          <a:lstStyle/>
          <a:p>
            <a:r>
              <a:rPr lang="fr-FR" sz="2000" b="1" i="1" dirty="0"/>
              <a:t>Les nouveaux programmes</a:t>
            </a:r>
            <a:br>
              <a:rPr lang="fr-FR" sz="2000" b="1" i="1" dirty="0"/>
            </a:br>
            <a:endParaRPr lang="fr-FR" sz="2000" b="1" dirty="0">
              <a:solidFill>
                <a:schemeClr val="tx1"/>
              </a:solidFill>
            </a:endParaRPr>
          </a:p>
        </p:txBody>
      </p:sp>
      <p:sp>
        <p:nvSpPr>
          <p:cNvPr id="5" name="Espace réservé du contenu 4"/>
          <p:cNvSpPr>
            <a:spLocks noGrp="1"/>
          </p:cNvSpPr>
          <p:nvPr>
            <p:ph idx="1"/>
          </p:nvPr>
        </p:nvSpPr>
        <p:spPr>
          <a:xfrm>
            <a:off x="609601" y="1507067"/>
            <a:ext cx="8596668" cy="4839095"/>
          </a:xfrm>
        </p:spPr>
        <p:txBody>
          <a:bodyPr>
            <a:normAutofit/>
          </a:bodyPr>
          <a:lstStyle/>
          <a:p>
            <a:pPr lvl="0"/>
            <a:r>
              <a:rPr lang="fr-FR" dirty="0"/>
              <a:t>demandent que la compréhension en lecture fasse l’objet d’un </a:t>
            </a:r>
            <a:r>
              <a:rPr lang="fr-FR" b="1" dirty="0"/>
              <a:t>enseignement spécifique dans les différentes disciplines</a:t>
            </a:r>
            <a:r>
              <a:rPr lang="fr-FR" dirty="0"/>
              <a:t>.</a:t>
            </a:r>
          </a:p>
          <a:p>
            <a:pPr lvl="0"/>
            <a:endParaRPr lang="fr-FR" dirty="0"/>
          </a:p>
          <a:p>
            <a:pPr lvl="0"/>
            <a:r>
              <a:rPr lang="fr-FR" dirty="0"/>
              <a:t>Ils introduisent une </a:t>
            </a:r>
            <a:r>
              <a:rPr lang="fr-FR" b="1" dirty="0"/>
              <a:t>dimension </a:t>
            </a:r>
            <a:r>
              <a:rPr lang="fr-FR" b="1" dirty="0" err="1"/>
              <a:t>méta-cognitive</a:t>
            </a:r>
            <a:r>
              <a:rPr lang="fr-FR" b="1" dirty="0"/>
              <a:t> </a:t>
            </a:r>
            <a:r>
              <a:rPr lang="fr-FR" dirty="0"/>
              <a:t>: développer la conscience des processus à mettre en œuvre pour comprendre, la capacité à identifier les difficultés rencontrées et mobiliser des stratégies pour les résoudre, afin de former progressivement des lecteurs véritablement autonomes.</a:t>
            </a:r>
          </a:p>
          <a:p>
            <a:pPr lvl="0"/>
            <a:endParaRPr lang="fr-FR" dirty="0"/>
          </a:p>
          <a:p>
            <a:r>
              <a:rPr lang="fr-FR" dirty="0"/>
              <a:t>Dans le domaine de la compréhension, ils marquent une évolution significative, d’une part en </a:t>
            </a:r>
            <a:r>
              <a:rPr lang="fr-FR" b="1" dirty="0"/>
              <a:t>précisant les différentes habiletés que suppose la compréhension</a:t>
            </a:r>
            <a:r>
              <a:rPr lang="fr-FR" dirty="0"/>
              <a:t>, d’autre part en </a:t>
            </a:r>
            <a:r>
              <a:rPr lang="fr-FR" b="1" dirty="0"/>
              <a:t>introduisant une continuité et une progressivité de la maternelle au collège</a:t>
            </a:r>
            <a:r>
              <a:rPr lang="fr-FR" dirty="0"/>
              <a:t>. </a:t>
            </a:r>
          </a:p>
        </p:txBody>
      </p:sp>
    </p:spTree>
    <p:extLst>
      <p:ext uri="{BB962C8B-B14F-4D97-AF65-F5344CB8AC3E}">
        <p14:creationId xmlns:p14="http://schemas.microsoft.com/office/powerpoint/2010/main" val="379352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hape 84"/>
          <p:cNvSpPr>
            <a:spLocks noChangeArrowheads="1"/>
          </p:cNvSpPr>
          <p:nvPr/>
        </p:nvSpPr>
        <p:spPr bwMode="auto">
          <a:xfrm>
            <a:off x="795867" y="1171497"/>
            <a:ext cx="9144000" cy="733583"/>
          </a:xfrm>
          <a:prstGeom prst="rightArrow">
            <a:avLst>
              <a:gd name="adj1" fmla="val 50000"/>
              <a:gd name="adj2" fmla="val 50000"/>
            </a:avLst>
          </a:prstGeom>
          <a:gradFill rotWithShape="0">
            <a:gsLst>
              <a:gs pos="0">
                <a:srgbClr val="BFDCFF"/>
              </a:gs>
              <a:gs pos="100000">
                <a:srgbClr val="3E7FCE"/>
              </a:gs>
            </a:gsLst>
            <a:lin ang="5400000"/>
          </a:gradFill>
          <a:ln w="9525">
            <a:solidFill>
              <a:srgbClr val="4A7DBB"/>
            </a:solidFill>
            <a:round/>
            <a:headEnd/>
            <a:tailEnd/>
          </a:ln>
        </p:spPr>
        <p:txBody>
          <a:bodyPr wrap="square" lIns="91425" tIns="45700" rIns="91425" bIns="45700" anchor="ctr">
            <a:spAutoFit/>
          </a:bodyPr>
          <a:lstStyle/>
          <a:p>
            <a:endParaRPr lang="fr-FR" sz="1800">
              <a:latin typeface="Calibri" charset="0"/>
              <a:cs typeface="Calibri" charset="0"/>
              <a:sym typeface="Calibri" charset="0"/>
            </a:endParaRPr>
          </a:p>
        </p:txBody>
      </p:sp>
      <p:sp>
        <p:nvSpPr>
          <p:cNvPr id="4099" name="Shape 86"/>
          <p:cNvSpPr txBox="1">
            <a:spLocks noChangeArrowheads="1"/>
          </p:cNvSpPr>
          <p:nvPr/>
        </p:nvSpPr>
        <p:spPr bwMode="auto">
          <a:xfrm>
            <a:off x="353484" y="139701"/>
            <a:ext cx="10676467" cy="1015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E36C09"/>
              </a:buClr>
              <a:buSzPct val="25000"/>
              <a:buFont typeface="Calibri" charset="0"/>
              <a:buNone/>
            </a:pPr>
            <a:r>
              <a:rPr lang="fr-FR" sz="3600" b="1" dirty="0">
                <a:solidFill>
                  <a:srgbClr val="E36C09"/>
                </a:solidFill>
                <a:latin typeface="Calibri" charset="0"/>
                <a:cs typeface="Calibri" charset="0"/>
                <a:sym typeface="Calibri" charset="0"/>
              </a:rPr>
              <a:t>« Plus de maîtres que de classes » :</a:t>
            </a:r>
          </a:p>
          <a:p>
            <a:pPr eaLnBrk="1" hangingPunct="1">
              <a:buSzPct val="25000"/>
            </a:pPr>
            <a:r>
              <a:rPr lang="fr-FR" sz="2400" b="1" dirty="0">
                <a:latin typeface="Calibri" charset="0"/>
                <a:cs typeface="Calibri" charset="0"/>
                <a:sym typeface="Calibri" charset="0"/>
              </a:rPr>
              <a:t>     un problème à résoudre, un moyen pour réussir</a:t>
            </a:r>
          </a:p>
        </p:txBody>
      </p:sp>
      <p:sp>
        <p:nvSpPr>
          <p:cNvPr id="4101" name="Shape 88"/>
          <p:cNvSpPr txBox="1">
            <a:spLocks noChangeArrowheads="1"/>
          </p:cNvSpPr>
          <p:nvPr/>
        </p:nvSpPr>
        <p:spPr bwMode="auto">
          <a:xfrm>
            <a:off x="2950633" y="2110317"/>
            <a:ext cx="2417234" cy="1631175"/>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sz="2000" b="1" dirty="0">
                <a:latin typeface="Calibri" charset="0"/>
                <a:cs typeface="Calibri" charset="0"/>
                <a:sym typeface="Calibri" charset="0"/>
              </a:rPr>
              <a:t>Un contexte spécifique </a:t>
            </a:r>
            <a:r>
              <a:rPr lang="fr-FR" sz="2000" dirty="0">
                <a:latin typeface="Calibri" charset="0"/>
                <a:cs typeface="Calibri" charset="0"/>
                <a:sym typeface="Calibri" charset="0"/>
              </a:rPr>
              <a:t>:</a:t>
            </a:r>
          </a:p>
          <a:p>
            <a:pPr algn="ctr" eaLnBrk="1" hangingPunct="1">
              <a:buSzPct val="25000"/>
            </a:pPr>
            <a:r>
              <a:rPr lang="fr-FR" sz="2000" dirty="0">
                <a:latin typeface="Calibri" charset="0"/>
                <a:cs typeface="Calibri" charset="0"/>
                <a:sym typeface="Calibri" charset="0"/>
              </a:rPr>
              <a:t>La refondation de l’éducation prioritaire</a:t>
            </a:r>
          </a:p>
        </p:txBody>
      </p:sp>
      <p:sp>
        <p:nvSpPr>
          <p:cNvPr id="4102" name="Shape 89"/>
          <p:cNvSpPr txBox="1">
            <a:spLocks noChangeArrowheads="1"/>
          </p:cNvSpPr>
          <p:nvPr/>
        </p:nvSpPr>
        <p:spPr bwMode="auto">
          <a:xfrm>
            <a:off x="9552518" y="1022350"/>
            <a:ext cx="1754716" cy="369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endParaRPr lang="fr-FR" sz="1800">
              <a:latin typeface="Calibri" charset="0"/>
              <a:cs typeface="Calibri" charset="0"/>
              <a:sym typeface="Calibri" charset="0"/>
            </a:endParaRPr>
          </a:p>
        </p:txBody>
      </p:sp>
      <p:sp>
        <p:nvSpPr>
          <p:cNvPr id="4104" name="Shape 91"/>
          <p:cNvSpPr txBox="1">
            <a:spLocks noChangeArrowheads="1"/>
          </p:cNvSpPr>
          <p:nvPr/>
        </p:nvSpPr>
        <p:spPr bwMode="auto">
          <a:xfrm>
            <a:off x="7918450" y="2736850"/>
            <a:ext cx="2027767" cy="1631175"/>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sz="2000" dirty="0">
                <a:latin typeface="Calibri" charset="0"/>
                <a:cs typeface="Calibri" charset="0"/>
                <a:sym typeface="Calibri" charset="0"/>
              </a:rPr>
              <a:t>Un cadre pour la mise en œuvre du dispositif : les 10 repères du PDMQC.</a:t>
            </a:r>
          </a:p>
        </p:txBody>
      </p:sp>
      <p:sp>
        <p:nvSpPr>
          <p:cNvPr id="4105" name="Shape 92"/>
          <p:cNvSpPr txBox="1">
            <a:spLocks noChangeArrowheads="1"/>
          </p:cNvSpPr>
          <p:nvPr/>
        </p:nvSpPr>
        <p:spPr bwMode="auto">
          <a:xfrm>
            <a:off x="5634566" y="2432050"/>
            <a:ext cx="1953684" cy="1938952"/>
          </a:xfrm>
          <a:prstGeom prst="rect">
            <a:avLst/>
          </a:prstGeom>
          <a:solidFill>
            <a:srgbClr val="B6CB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sz="2000" b="1" dirty="0">
                <a:latin typeface="Calibri" charset="0"/>
                <a:cs typeface="Calibri" charset="0"/>
                <a:sym typeface="Calibri" charset="0"/>
              </a:rPr>
              <a:t>Des difficultés d’apprentissage et d’enseignement du « Lire, écrire</a:t>
            </a:r>
            <a:r>
              <a:rPr lang="fr-FR" sz="2000" b="1">
                <a:latin typeface="Calibri" charset="0"/>
                <a:cs typeface="Calibri" charset="0"/>
                <a:sym typeface="Calibri" charset="0"/>
              </a:rPr>
              <a:t>, compter ».</a:t>
            </a:r>
            <a:endParaRPr lang="fr-FR" sz="2000" b="1" dirty="0">
              <a:latin typeface="Calibri" charset="0"/>
              <a:cs typeface="Calibri" charset="0"/>
              <a:sym typeface="Calibri" charset="0"/>
            </a:endParaRPr>
          </a:p>
        </p:txBody>
      </p:sp>
      <p:sp>
        <p:nvSpPr>
          <p:cNvPr id="4110" name="Shape 98"/>
          <p:cNvSpPr txBox="1">
            <a:spLocks noChangeArrowheads="1"/>
          </p:cNvSpPr>
          <p:nvPr/>
        </p:nvSpPr>
        <p:spPr bwMode="auto">
          <a:xfrm>
            <a:off x="508001" y="1824566"/>
            <a:ext cx="2336800" cy="1015622"/>
          </a:xfrm>
          <a:prstGeom prst="rect">
            <a:avLst/>
          </a:prstGeom>
          <a:solidFill>
            <a:srgbClr val="FBD4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sz="2000" b="1" i="1" dirty="0">
                <a:latin typeface="Calibri" charset="0"/>
                <a:cs typeface="Calibri" charset="0"/>
                <a:sym typeface="Calibri" charset="0"/>
              </a:rPr>
              <a:t>Un cadre nouveau pour le travail d’équipe</a:t>
            </a:r>
            <a:endParaRPr lang="fr-FR" sz="2000" dirty="0">
              <a:latin typeface="Calibri" charset="0"/>
              <a:cs typeface="Calibri" charset="0"/>
              <a:sym typeface="Calibri" charset="0"/>
            </a:endParaRPr>
          </a:p>
        </p:txBody>
      </p:sp>
    </p:spTree>
    <p:extLst>
      <p:ext uri="{BB962C8B-B14F-4D97-AF65-F5344CB8AC3E}">
        <p14:creationId xmlns:p14="http://schemas.microsoft.com/office/powerpoint/2010/main" val="140812049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02257" y="2108124"/>
            <a:ext cx="3221501" cy="120032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dirty="0">
                <a:solidFill>
                  <a:srgbClr val="FF0000"/>
                </a:solidFill>
              </a:rPr>
              <a:t>10 repères pour la mise en œuvre du dispositif PDMQC</a:t>
            </a:r>
          </a:p>
          <a:p>
            <a:pPr algn="ctr"/>
            <a:r>
              <a:rPr lang="fr-FR" dirty="0">
                <a:solidFill>
                  <a:srgbClr val="FF0000"/>
                </a:solidFill>
              </a:rPr>
              <a:t>Juin 2013</a:t>
            </a:r>
          </a:p>
          <a:p>
            <a:pPr algn="ctr"/>
            <a:r>
              <a:rPr lang="fr-FR" dirty="0">
                <a:solidFill>
                  <a:srgbClr val="FF0000"/>
                </a:solidFill>
              </a:rPr>
              <a:t>DGESCO</a:t>
            </a:r>
            <a:r>
              <a:rPr lang="fr-FR" dirty="0"/>
              <a:t>.</a:t>
            </a:r>
          </a:p>
        </p:txBody>
      </p:sp>
      <p:sp>
        <p:nvSpPr>
          <p:cNvPr id="3" name="Rectangle à coins arrondis 2"/>
          <p:cNvSpPr/>
          <p:nvPr/>
        </p:nvSpPr>
        <p:spPr>
          <a:xfrm rot="21207598">
            <a:off x="281354" y="454991"/>
            <a:ext cx="4698609" cy="10832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1- La maîtrise du socle commun</a:t>
            </a:r>
          </a:p>
          <a:p>
            <a:pPr algn="ctr"/>
            <a:r>
              <a:rPr lang="fr-FR" sz="1600" dirty="0"/>
              <a:t>Prévention de la difficulté scolaire en primaire</a:t>
            </a:r>
          </a:p>
          <a:p>
            <a:pPr algn="ctr"/>
            <a:r>
              <a:rPr lang="fr-FR" sz="1600" dirty="0"/>
              <a:t>Répondre et remédier</a:t>
            </a:r>
          </a:p>
        </p:txBody>
      </p:sp>
      <p:sp>
        <p:nvSpPr>
          <p:cNvPr id="4" name="Rectangle à coins arrondis 3"/>
          <p:cNvSpPr/>
          <p:nvPr/>
        </p:nvSpPr>
        <p:spPr>
          <a:xfrm rot="305226">
            <a:off x="6987020" y="209936"/>
            <a:ext cx="4797083" cy="13927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2- Apprentissage des fondamentaux</a:t>
            </a:r>
          </a:p>
          <a:p>
            <a:pPr algn="ctr"/>
            <a:r>
              <a:rPr lang="fr-FR" dirty="0"/>
              <a:t>Méthodologie du travail scolaire.</a:t>
            </a:r>
          </a:p>
        </p:txBody>
      </p:sp>
      <p:sp>
        <p:nvSpPr>
          <p:cNvPr id="5" name="Rectangle à coins arrondis 4"/>
          <p:cNvSpPr/>
          <p:nvPr/>
        </p:nvSpPr>
        <p:spPr>
          <a:xfrm rot="20762808">
            <a:off x="674718" y="4591724"/>
            <a:ext cx="4572000" cy="15438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6- PDMQC – Une mission d’appui de ses collègues dans la classe.</a:t>
            </a:r>
          </a:p>
          <a:p>
            <a:pPr algn="ctr"/>
            <a:r>
              <a:rPr lang="fr-FR" dirty="0"/>
              <a:t>7 – qui agit en </a:t>
            </a:r>
            <a:r>
              <a:rPr lang="fr-FR" dirty="0" err="1"/>
              <a:t>co</a:t>
            </a:r>
            <a:r>
              <a:rPr lang="fr-FR" dirty="0"/>
              <a:t>-intervention ou prend en charge des groupes d’élèves selon les besoins.- </a:t>
            </a:r>
          </a:p>
        </p:txBody>
      </p:sp>
      <p:sp>
        <p:nvSpPr>
          <p:cNvPr id="7" name="Rectangle à coins arrondis 6"/>
          <p:cNvSpPr/>
          <p:nvPr/>
        </p:nvSpPr>
        <p:spPr>
          <a:xfrm rot="20805548">
            <a:off x="500196" y="2422041"/>
            <a:ext cx="3185681" cy="11254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3-  en REP</a:t>
            </a:r>
          </a:p>
        </p:txBody>
      </p:sp>
      <p:sp>
        <p:nvSpPr>
          <p:cNvPr id="8" name="Rectangle à coins arrondis 7"/>
          <p:cNvSpPr/>
          <p:nvPr/>
        </p:nvSpPr>
        <p:spPr>
          <a:xfrm rot="950831">
            <a:off x="7551302" y="2732184"/>
            <a:ext cx="4572000" cy="11394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4- En prenant appui sur une démarche de projet,</a:t>
            </a:r>
          </a:p>
          <a:p>
            <a:pPr algn="ctr"/>
            <a:r>
              <a:rPr lang="fr-FR" dirty="0"/>
              <a:t>5- et une équipe qui se rend responsable de sa cohérence et son efficacité.</a:t>
            </a:r>
          </a:p>
        </p:txBody>
      </p:sp>
      <p:sp>
        <p:nvSpPr>
          <p:cNvPr id="9" name="Rectangle à coins arrondis 8"/>
          <p:cNvSpPr/>
          <p:nvPr/>
        </p:nvSpPr>
        <p:spPr>
          <a:xfrm rot="914346">
            <a:off x="7018031" y="4744930"/>
            <a:ext cx="4137772" cy="13250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8 – des équipes qui se forment,  sont accompagnés, évaluent et régulent.</a:t>
            </a:r>
          </a:p>
        </p:txBody>
      </p:sp>
    </p:spTree>
    <p:extLst>
      <p:ext uri="{BB962C8B-B14F-4D97-AF65-F5344CB8AC3E}">
        <p14:creationId xmlns:p14="http://schemas.microsoft.com/office/powerpoint/2010/main" val="3323370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11"/>
          <p:cNvSpPr>
            <a:spLocks noGrp="1"/>
          </p:cNvSpPr>
          <p:nvPr>
            <p:ph type="title"/>
          </p:nvPr>
        </p:nvSpPr>
        <p:spPr>
          <a:xfrm>
            <a:off x="1073151" y="420689"/>
            <a:ext cx="9677400" cy="454025"/>
          </a:xfrm>
        </p:spPr>
        <p:txBody>
          <a:bodyPr>
            <a:normAutofit fontScale="90000"/>
          </a:bodyPr>
          <a:lstStyle/>
          <a:p>
            <a:pPr algn="ctr" eaLnBrk="0" hangingPunct="0">
              <a:lnSpc>
                <a:spcPct val="100000"/>
              </a:lnSpc>
            </a:pPr>
            <a:r>
              <a:rPr sz="3200" b="0">
                <a:solidFill>
                  <a:srgbClr val="000000"/>
                </a:solidFill>
                <a:latin typeface="Calibri" charset="0"/>
                <a:ea typeface="ＭＳ Ｐゴシック" charset="0"/>
                <a:cs typeface="ＭＳ Ｐゴシック" charset="0"/>
              </a:rPr>
              <a:t>Bilan dispositif académique</a:t>
            </a:r>
            <a:br>
              <a:rPr sz="3200" b="0">
                <a:solidFill>
                  <a:srgbClr val="000000"/>
                </a:solidFill>
                <a:latin typeface="Calibri" charset="0"/>
                <a:ea typeface="ＭＳ Ｐゴシック" charset="0"/>
                <a:cs typeface="ＭＳ Ｐゴシック" charset="0"/>
              </a:rPr>
            </a:br>
            <a:endParaRPr sz="3200">
              <a:latin typeface="Segoe UI Light" charset="0"/>
              <a:ea typeface="ＭＳ Ｐゴシック" charset="0"/>
              <a:cs typeface="ＭＳ Ｐゴシック" charset="0"/>
            </a:endParaRPr>
          </a:p>
        </p:txBody>
      </p:sp>
      <p:sp>
        <p:nvSpPr>
          <p:cNvPr id="14" name="Espace réservé du texte 13"/>
          <p:cNvSpPr>
            <a:spLocks noGrp="1"/>
          </p:cNvSpPr>
          <p:nvPr>
            <p:ph type="body" sz="quarter" idx="11"/>
          </p:nvPr>
        </p:nvSpPr>
        <p:spPr>
          <a:xfrm>
            <a:off x="1365251" y="6332539"/>
            <a:ext cx="7440083" cy="261937"/>
          </a:xfrm>
        </p:spPr>
        <p:txBody>
          <a:bodyPr/>
          <a:lstStyle/>
          <a:p>
            <a:pPr>
              <a:defRPr/>
            </a:pPr>
            <a:endParaRPr/>
          </a:p>
        </p:txBody>
      </p:sp>
      <p:sp>
        <p:nvSpPr>
          <p:cNvPr id="9219" name="Espace réservé du contenu 4"/>
          <p:cNvSpPr txBox="1">
            <a:spLocks/>
          </p:cNvSpPr>
          <p:nvPr/>
        </p:nvSpPr>
        <p:spPr bwMode="auto">
          <a:xfrm>
            <a:off x="609601" y="1600201"/>
            <a:ext cx="4415367" cy="198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Char char="•"/>
            </a:pPr>
            <a:endParaRPr lang="fr-FR" sz="2800">
              <a:solidFill>
                <a:srgbClr val="000000"/>
              </a:solidFill>
            </a:endParaRPr>
          </a:p>
        </p:txBody>
      </p:sp>
      <p:sp>
        <p:nvSpPr>
          <p:cNvPr id="18" name="Espace réservé du contenu 4"/>
          <p:cNvSpPr txBox="1">
            <a:spLocks/>
          </p:cNvSpPr>
          <p:nvPr/>
        </p:nvSpPr>
        <p:spPr bwMode="auto">
          <a:xfrm>
            <a:off x="431800" y="1198564"/>
            <a:ext cx="5505451" cy="49799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fr-FR" sz="1800" b="1">
                <a:solidFill>
                  <a:srgbClr val="000000"/>
                </a:solidFill>
              </a:rPr>
              <a:t>3. </a:t>
            </a:r>
            <a:r>
              <a:rPr lang="fr-FR" sz="1800" b="1">
                <a:solidFill>
                  <a:srgbClr val="FF0000"/>
                </a:solidFill>
              </a:rPr>
              <a:t>Objectifs</a:t>
            </a:r>
            <a:r>
              <a:rPr lang="fr-FR" sz="1800" b="1">
                <a:solidFill>
                  <a:srgbClr val="000000"/>
                </a:solidFill>
              </a:rPr>
              <a:t> visés</a:t>
            </a: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r>
              <a:rPr lang="fr-FR" sz="1800" b="1">
                <a:solidFill>
                  <a:srgbClr val="000000"/>
                </a:solidFill>
              </a:rPr>
              <a:t>4. </a:t>
            </a:r>
            <a:r>
              <a:rPr lang="fr-FR" sz="1800" b="1">
                <a:solidFill>
                  <a:srgbClr val="FF0000"/>
                </a:solidFill>
              </a:rPr>
              <a:t>Public</a:t>
            </a:r>
            <a:r>
              <a:rPr lang="fr-FR" sz="1800" b="1">
                <a:solidFill>
                  <a:srgbClr val="000000"/>
                </a:solidFill>
              </a:rPr>
              <a:t> cible</a:t>
            </a: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1800" b="1">
              <a:solidFill>
                <a:srgbClr val="000000"/>
              </a:solidFill>
            </a:endParaRPr>
          </a:p>
          <a:p>
            <a:pPr eaLnBrk="1" hangingPunct="1">
              <a:spcBef>
                <a:spcPct val="20000"/>
              </a:spcBef>
              <a:buFont typeface="Arial" charset="0"/>
              <a:buNone/>
            </a:pPr>
            <a:endParaRPr lang="fr-FR" sz="2800">
              <a:solidFill>
                <a:srgbClr val="000000"/>
              </a:solidFill>
            </a:endParaRPr>
          </a:p>
          <a:p>
            <a:pPr eaLnBrk="1" hangingPunct="1">
              <a:spcBef>
                <a:spcPct val="20000"/>
              </a:spcBef>
              <a:buFont typeface="Arial" charset="0"/>
              <a:buNone/>
            </a:pPr>
            <a:endParaRPr lang="fr-FR" sz="2800">
              <a:solidFill>
                <a:srgbClr val="000000"/>
              </a:solidFill>
            </a:endParaRPr>
          </a:p>
          <a:p>
            <a:pPr eaLnBrk="1" hangingPunct="1">
              <a:spcBef>
                <a:spcPct val="20000"/>
              </a:spcBef>
              <a:buFont typeface="Arial" charset="0"/>
              <a:buNone/>
            </a:pPr>
            <a:endParaRPr lang="fr-FR" sz="2800">
              <a:solidFill>
                <a:srgbClr val="000000"/>
              </a:solidFill>
            </a:endParaRPr>
          </a:p>
        </p:txBody>
      </p:sp>
      <p:graphicFrame>
        <p:nvGraphicFramePr>
          <p:cNvPr id="21" name="Graphique 20"/>
          <p:cNvGraphicFramePr>
            <a:graphicFrameLocks/>
          </p:cNvGraphicFramePr>
          <p:nvPr/>
        </p:nvGraphicFramePr>
        <p:xfrm>
          <a:off x="541867" y="1570039"/>
          <a:ext cx="4413251" cy="2416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me 2"/>
          <p:cNvGraphicFramePr/>
          <p:nvPr/>
        </p:nvGraphicFramePr>
        <p:xfrm>
          <a:off x="609600" y="4325511"/>
          <a:ext cx="4574651" cy="17651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ZoneTexte 5"/>
          <p:cNvSpPr txBox="1">
            <a:spLocks noChangeArrowheads="1"/>
          </p:cNvSpPr>
          <p:nvPr/>
        </p:nvSpPr>
        <p:spPr bwMode="auto">
          <a:xfrm>
            <a:off x="6127751" y="1198563"/>
            <a:ext cx="5831416" cy="49847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fr-FR" sz="1800" b="1"/>
              <a:t>5.</a:t>
            </a:r>
            <a:r>
              <a:rPr lang="fr-FR" sz="1800"/>
              <a:t> </a:t>
            </a:r>
            <a:r>
              <a:rPr lang="fr-FR" sz="1600" b="1">
                <a:solidFill>
                  <a:srgbClr val="FF0000"/>
                </a:solidFill>
              </a:rPr>
              <a:t>Pratiques et organisations pédagogiques </a:t>
            </a:r>
            <a:r>
              <a:rPr lang="fr-FR" sz="1600" b="1"/>
              <a:t>de la dyade maître surnuméraire/ maître titulaire</a:t>
            </a:r>
          </a:p>
          <a:p>
            <a:endParaRPr lang="fr-FR" sz="1800"/>
          </a:p>
          <a:p>
            <a:endParaRPr lang="fr-FR" sz="1800"/>
          </a:p>
          <a:p>
            <a:endParaRPr lang="fr-FR" sz="1800"/>
          </a:p>
          <a:p>
            <a:endParaRPr lang="fr-FR" sz="1800"/>
          </a:p>
          <a:p>
            <a:endParaRPr lang="fr-FR" sz="1800"/>
          </a:p>
          <a:p>
            <a:endParaRPr lang="fr-FR" sz="1800"/>
          </a:p>
          <a:p>
            <a:r>
              <a:rPr lang="fr-FR" sz="1600" b="1" i="1">
                <a:solidFill>
                  <a:srgbClr val="0070C0"/>
                </a:solidFill>
              </a:rPr>
              <a:t>D’autres organisations à explorer…</a:t>
            </a:r>
          </a:p>
          <a:p>
            <a:endParaRPr lang="fr-FR" sz="1600" b="1" i="1">
              <a:solidFill>
                <a:srgbClr val="0070C0"/>
              </a:solidFill>
            </a:endParaRPr>
          </a:p>
          <a:p>
            <a:endParaRPr lang="fr-FR" sz="1800"/>
          </a:p>
          <a:p>
            <a:endParaRPr lang="fr-FR" sz="1800"/>
          </a:p>
          <a:p>
            <a:endParaRPr lang="fr-FR" sz="1800"/>
          </a:p>
          <a:p>
            <a:endParaRPr lang="fr-FR" sz="1800"/>
          </a:p>
          <a:p>
            <a:endParaRPr lang="fr-FR" sz="1800"/>
          </a:p>
          <a:p>
            <a:endParaRPr lang="fr-FR" sz="1800"/>
          </a:p>
          <a:p>
            <a:endParaRPr lang="fr-FR" sz="1800"/>
          </a:p>
          <a:p>
            <a:endParaRPr lang="fr-FR" sz="1800"/>
          </a:p>
        </p:txBody>
      </p:sp>
      <p:graphicFrame>
        <p:nvGraphicFramePr>
          <p:cNvPr id="9" name="Diagramme 8"/>
          <p:cNvGraphicFramePr/>
          <p:nvPr/>
        </p:nvGraphicFramePr>
        <p:xfrm>
          <a:off x="6403451" y="2003672"/>
          <a:ext cx="5269064" cy="15663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me 9"/>
          <p:cNvGraphicFramePr/>
          <p:nvPr/>
        </p:nvGraphicFramePr>
        <p:xfrm>
          <a:off x="6604002" y="3754672"/>
          <a:ext cx="4878565" cy="237862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23904388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8">
                                            <p:txEl>
                                              <p:pRg st="8" end="8"/>
                                            </p:txEl>
                                          </p:spTgt>
                                        </p:tgtEl>
                                        <p:attrNameLst>
                                          <p:attrName>style.visibility</p:attrName>
                                        </p:attrNameLst>
                                      </p:cBhvr>
                                      <p:to>
                                        <p:strVal val="visible"/>
                                      </p:to>
                                    </p:set>
                                    <p:animEffect transition="in" filter="circle(in)">
                                      <p:cBhvr>
                                        <p:cTn id="7" dur="2000"/>
                                        <p:tgtEl>
                                          <p:spTgt spid="18">
                                            <p:txEl>
                                              <p:pRg st="8" end="8"/>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circle(in)">
                                      <p:cBhvr>
                                        <p:cTn id="17"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1053774"/>
            <a:ext cx="11617181" cy="5651825"/>
          </a:xfrm>
          <a:prstGeom prst="rect">
            <a:avLst/>
          </a:prstGeom>
        </p:spPr>
      </p:pic>
      <p:sp>
        <p:nvSpPr>
          <p:cNvPr id="2" name="Titre 1"/>
          <p:cNvSpPr>
            <a:spLocks noGrp="1"/>
          </p:cNvSpPr>
          <p:nvPr>
            <p:ph type="title"/>
          </p:nvPr>
        </p:nvSpPr>
        <p:spPr>
          <a:xfrm>
            <a:off x="677334" y="338666"/>
            <a:ext cx="8596668" cy="1320800"/>
          </a:xfrm>
        </p:spPr>
        <p:txBody>
          <a:bodyPr/>
          <a:lstStyle/>
          <a:p>
            <a:r>
              <a:rPr lang="fr-FR" b="1" dirty="0"/>
              <a:t>Des problèmes professionnels </a:t>
            </a:r>
            <a:r>
              <a:rPr lang="fr-FR" dirty="0"/>
              <a:t>…</a:t>
            </a:r>
          </a:p>
        </p:txBody>
      </p:sp>
    </p:spTree>
    <p:extLst>
      <p:ext uri="{BB962C8B-B14F-4D97-AF65-F5344CB8AC3E}">
        <p14:creationId xmlns:p14="http://schemas.microsoft.com/office/powerpoint/2010/main" val="75821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Les questions, les tensions, les dilemmes …</a:t>
            </a:r>
          </a:p>
        </p:txBody>
      </p:sp>
      <p:sp>
        <p:nvSpPr>
          <p:cNvPr id="3" name="Sous-titre 2"/>
          <p:cNvSpPr>
            <a:spLocks noGrp="1"/>
          </p:cNvSpPr>
          <p:nvPr>
            <p:ph type="subTitle" idx="1"/>
          </p:nvPr>
        </p:nvSpPr>
        <p:spPr>
          <a:xfrm>
            <a:off x="1507067" y="4050833"/>
            <a:ext cx="7755466" cy="1977434"/>
          </a:xfrm>
        </p:spPr>
        <p:txBody>
          <a:bodyPr>
            <a:normAutofit/>
          </a:bodyPr>
          <a:lstStyle/>
          <a:p>
            <a:r>
              <a:rPr lang="fr-FR" dirty="0"/>
              <a:t>Identifier les récurrences et les controverses dans le résultat des enquêtes proposées dans les circonscriptions</a:t>
            </a:r>
          </a:p>
          <a:p>
            <a:endParaRPr lang="fr-FR" dirty="0"/>
          </a:p>
          <a:p>
            <a:r>
              <a:rPr lang="fr-FR" dirty="0"/>
              <a:t>Par deux ou trois .</a:t>
            </a:r>
          </a:p>
        </p:txBody>
      </p:sp>
    </p:spTree>
    <p:extLst>
      <p:ext uri="{BB962C8B-B14F-4D97-AF65-F5344CB8AC3E}">
        <p14:creationId xmlns:p14="http://schemas.microsoft.com/office/powerpoint/2010/main" val="3138408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questions, tensions et dilemmes.</a:t>
            </a:r>
          </a:p>
        </p:txBody>
      </p:sp>
      <p:sp>
        <p:nvSpPr>
          <p:cNvPr id="5" name="Espace réservé du texte 4"/>
          <p:cNvSpPr>
            <a:spLocks noGrp="1"/>
          </p:cNvSpPr>
          <p:nvPr>
            <p:ph type="body" idx="1"/>
          </p:nvPr>
        </p:nvSpPr>
        <p:spPr>
          <a:xfrm>
            <a:off x="675745" y="1636049"/>
            <a:ext cx="4099455" cy="887017"/>
          </a:xfrm>
        </p:spPr>
        <p:txBody>
          <a:bodyPr/>
          <a:lstStyle/>
          <a:p>
            <a:r>
              <a:rPr lang="fr-FR" dirty="0"/>
              <a:t>Répondre aux difficultés rencontrées par les élèves.</a:t>
            </a:r>
          </a:p>
        </p:txBody>
      </p:sp>
      <p:sp>
        <p:nvSpPr>
          <p:cNvPr id="6" name="Espace réservé du contenu 5"/>
          <p:cNvSpPr>
            <a:spLocks noGrp="1"/>
          </p:cNvSpPr>
          <p:nvPr>
            <p:ph sz="half" idx="2"/>
          </p:nvPr>
        </p:nvSpPr>
        <p:spPr/>
        <p:txBody>
          <a:bodyPr/>
          <a:lstStyle/>
          <a:p>
            <a:r>
              <a:rPr lang="fr-FR" dirty="0"/>
              <a:t>Les identifier ?</a:t>
            </a:r>
          </a:p>
          <a:p>
            <a:r>
              <a:rPr lang="fr-FR" dirty="0"/>
              <a:t>Les évaluer ?</a:t>
            </a:r>
          </a:p>
          <a:p>
            <a:r>
              <a:rPr lang="fr-FR" dirty="0"/>
              <a:t>Différencier ?</a:t>
            </a:r>
          </a:p>
          <a:p>
            <a:r>
              <a:rPr lang="fr-FR" dirty="0"/>
              <a:t>Choix des classes ?</a:t>
            </a:r>
          </a:p>
          <a:p>
            <a:r>
              <a:rPr lang="fr-FR" dirty="0"/>
              <a:t>Liens avec les autres aides ?</a:t>
            </a:r>
          </a:p>
          <a:p>
            <a:r>
              <a:rPr lang="fr-FR" dirty="0"/>
              <a:t>Principes d’intervention ? Formes de travail ?</a:t>
            </a:r>
          </a:p>
        </p:txBody>
      </p:sp>
      <p:sp>
        <p:nvSpPr>
          <p:cNvPr id="7" name="Espace réservé du texte 6"/>
          <p:cNvSpPr>
            <a:spLocks noGrp="1"/>
          </p:cNvSpPr>
          <p:nvPr>
            <p:ph type="body" sz="quarter" idx="3"/>
          </p:nvPr>
        </p:nvSpPr>
        <p:spPr>
          <a:xfrm>
            <a:off x="5105317" y="1906983"/>
            <a:ext cx="4185618" cy="576262"/>
          </a:xfrm>
        </p:spPr>
        <p:txBody>
          <a:bodyPr/>
          <a:lstStyle/>
          <a:p>
            <a:r>
              <a:rPr lang="fr-FR" dirty="0"/>
              <a:t>La gestion du temps pour travailler en équipe.</a:t>
            </a:r>
          </a:p>
        </p:txBody>
      </p:sp>
      <p:sp>
        <p:nvSpPr>
          <p:cNvPr id="8" name="Espace réservé du contenu 7"/>
          <p:cNvSpPr>
            <a:spLocks noGrp="1"/>
          </p:cNvSpPr>
          <p:nvPr>
            <p:ph sz="quarter" idx="4"/>
          </p:nvPr>
        </p:nvSpPr>
        <p:spPr/>
        <p:txBody>
          <a:bodyPr/>
          <a:lstStyle/>
          <a:p>
            <a:r>
              <a:rPr lang="fr-FR" dirty="0"/>
              <a:t>Localiser les dilemmes</a:t>
            </a:r>
          </a:p>
          <a:p>
            <a:r>
              <a:rPr lang="fr-FR" dirty="0"/>
              <a:t>Consigner les expériences, les modifications, les évolutions</a:t>
            </a:r>
          </a:p>
          <a:p>
            <a:pPr>
              <a:buFontTx/>
              <a:buChar char="-"/>
            </a:pPr>
            <a:r>
              <a:rPr lang="fr-FR" dirty="0"/>
              <a:t>Comment travailler à deux dans une classe ? </a:t>
            </a:r>
          </a:p>
          <a:p>
            <a:pPr>
              <a:buFontTx/>
              <a:buChar char="-"/>
            </a:pPr>
            <a:r>
              <a:rPr lang="fr-FR" dirty="0"/>
              <a:t>Gérer les changements de personnes ?</a:t>
            </a:r>
          </a:p>
          <a:p>
            <a:pPr>
              <a:buFontTx/>
              <a:buChar char="-"/>
            </a:pPr>
            <a:r>
              <a:rPr lang="fr-FR" dirty="0"/>
              <a:t>Emploi du temps ?</a:t>
            </a:r>
          </a:p>
          <a:p>
            <a:endParaRPr lang="fr-FR" dirty="0"/>
          </a:p>
        </p:txBody>
      </p:sp>
    </p:spTree>
    <p:extLst>
      <p:ext uri="{BB962C8B-B14F-4D97-AF65-F5344CB8AC3E}">
        <p14:creationId xmlns:p14="http://schemas.microsoft.com/office/powerpoint/2010/main" val="258149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21217" y="708338"/>
            <a:ext cx="10470524" cy="4778062"/>
          </a:xfrm>
          <a:prstGeom prst="rect">
            <a:avLst/>
          </a:prstGeom>
          <a:noFill/>
        </p:spPr>
        <p:txBody>
          <a:bodyPr wrap="square" rtlCol="0">
            <a:spAutoFit/>
          </a:bodyPr>
          <a:lstStyle/>
          <a:p>
            <a:endParaRPr lang="fr-FR" dirty="0"/>
          </a:p>
        </p:txBody>
      </p:sp>
      <p:pic>
        <p:nvPicPr>
          <p:cNvPr id="3" name="Image 2"/>
          <p:cNvPicPr>
            <a:picLocks noChangeAspect="1"/>
          </p:cNvPicPr>
          <p:nvPr/>
        </p:nvPicPr>
        <p:blipFill>
          <a:blip r:embed="rId2"/>
          <a:stretch>
            <a:fillRect/>
          </a:stretch>
        </p:blipFill>
        <p:spPr>
          <a:xfrm>
            <a:off x="721217" y="1410237"/>
            <a:ext cx="10132274" cy="3374264"/>
          </a:xfrm>
          <a:prstGeom prst="rect">
            <a:avLst/>
          </a:prstGeom>
        </p:spPr>
      </p:pic>
      <p:sp>
        <p:nvSpPr>
          <p:cNvPr id="4" name="ZoneTexte 3"/>
          <p:cNvSpPr txBox="1"/>
          <p:nvPr/>
        </p:nvSpPr>
        <p:spPr>
          <a:xfrm>
            <a:off x="1270000" y="5080702"/>
            <a:ext cx="8244783" cy="461665"/>
          </a:xfrm>
          <a:prstGeom prst="rect">
            <a:avLst/>
          </a:prstGeom>
          <a:noFill/>
        </p:spPr>
        <p:txBody>
          <a:bodyPr wrap="square" rtlCol="0">
            <a:spAutoFit/>
          </a:bodyPr>
          <a:lstStyle/>
          <a:p>
            <a:r>
              <a:rPr lang="fr-FR" sz="2400" b="1" i="1" dirty="0">
                <a:solidFill>
                  <a:schemeClr val="accent4"/>
                </a:solidFill>
              </a:rPr>
              <a:t>« Avoir une attention ciblée sur la difficulté scolaire ».</a:t>
            </a:r>
          </a:p>
        </p:txBody>
      </p:sp>
      <p:sp>
        <p:nvSpPr>
          <p:cNvPr id="5" name="Titre 4"/>
          <p:cNvSpPr>
            <a:spLocks noGrp="1"/>
          </p:cNvSpPr>
          <p:nvPr>
            <p:ph type="title"/>
          </p:nvPr>
        </p:nvSpPr>
        <p:spPr>
          <a:xfrm>
            <a:off x="677334" y="609600"/>
            <a:ext cx="8596668" cy="931333"/>
          </a:xfrm>
        </p:spPr>
        <p:txBody>
          <a:bodyPr>
            <a:normAutofit/>
          </a:bodyPr>
          <a:lstStyle/>
          <a:p>
            <a:pPr algn="ctr"/>
            <a:r>
              <a:rPr lang="fr-FR" sz="2800" b="1" dirty="0">
                <a:solidFill>
                  <a:srgbClr val="FF6600"/>
                </a:solidFill>
              </a:rPr>
              <a:t>Du prescrit au réel : Que doit faire le PDMQC ?</a:t>
            </a:r>
          </a:p>
        </p:txBody>
      </p:sp>
    </p:spTree>
    <p:extLst>
      <p:ext uri="{BB962C8B-B14F-4D97-AF65-F5344CB8AC3E}">
        <p14:creationId xmlns:p14="http://schemas.microsoft.com/office/powerpoint/2010/main" val="427530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a:xfrm>
            <a:off x="591078" y="1314317"/>
            <a:ext cx="4185623" cy="576262"/>
          </a:xfrm>
        </p:spPr>
        <p:txBody>
          <a:bodyPr/>
          <a:lstStyle/>
          <a:p>
            <a:r>
              <a:rPr lang="fr-FR" dirty="0"/>
              <a:t>Les gains.</a:t>
            </a:r>
          </a:p>
        </p:txBody>
      </p:sp>
      <p:sp>
        <p:nvSpPr>
          <p:cNvPr id="6" name="Espace réservé du contenu 5"/>
          <p:cNvSpPr>
            <a:spLocks noGrp="1"/>
          </p:cNvSpPr>
          <p:nvPr>
            <p:ph sz="half" idx="2"/>
          </p:nvPr>
        </p:nvSpPr>
        <p:spPr/>
        <p:txBody>
          <a:bodyPr/>
          <a:lstStyle/>
          <a:p>
            <a:r>
              <a:rPr lang="fr-FR" dirty="0"/>
              <a:t>Plus-value en situation d’apprentissage</a:t>
            </a:r>
          </a:p>
          <a:p>
            <a:r>
              <a:rPr lang="fr-FR" dirty="0"/>
              <a:t>la collaboration</a:t>
            </a:r>
          </a:p>
          <a:p>
            <a:endParaRPr lang="fr-FR" dirty="0"/>
          </a:p>
        </p:txBody>
      </p:sp>
      <p:sp>
        <p:nvSpPr>
          <p:cNvPr id="7" name="Espace réservé du texte 6"/>
          <p:cNvSpPr>
            <a:spLocks noGrp="1"/>
          </p:cNvSpPr>
          <p:nvPr>
            <p:ph type="body" sz="quarter" idx="3"/>
          </p:nvPr>
        </p:nvSpPr>
        <p:spPr>
          <a:xfrm>
            <a:off x="5189983" y="1144983"/>
            <a:ext cx="4185618" cy="576262"/>
          </a:xfrm>
        </p:spPr>
        <p:txBody>
          <a:bodyPr>
            <a:normAutofit/>
          </a:bodyPr>
          <a:lstStyle/>
          <a:p>
            <a:r>
              <a:rPr lang="fr-FR" dirty="0"/>
              <a:t>Les pertes</a:t>
            </a:r>
          </a:p>
        </p:txBody>
      </p:sp>
      <p:sp>
        <p:nvSpPr>
          <p:cNvPr id="8" name="Espace réservé du contenu 7"/>
          <p:cNvSpPr>
            <a:spLocks noGrp="1"/>
          </p:cNvSpPr>
          <p:nvPr>
            <p:ph sz="quarter" idx="4"/>
          </p:nvPr>
        </p:nvSpPr>
        <p:spPr/>
        <p:txBody>
          <a:bodyPr/>
          <a:lstStyle/>
          <a:p>
            <a:r>
              <a:rPr lang="fr-FR" dirty="0"/>
              <a:t>La nécessité d’adaptation</a:t>
            </a:r>
          </a:p>
          <a:p>
            <a:r>
              <a:rPr lang="fr-FR" dirty="0"/>
              <a:t>Le temps</a:t>
            </a:r>
          </a:p>
          <a:p>
            <a:r>
              <a:rPr lang="fr-FR" dirty="0"/>
              <a:t>Les sollicitations</a:t>
            </a:r>
          </a:p>
        </p:txBody>
      </p:sp>
    </p:spTree>
    <p:extLst>
      <p:ext uri="{BB962C8B-B14F-4D97-AF65-F5344CB8AC3E}">
        <p14:creationId xmlns:p14="http://schemas.microsoft.com/office/powerpoint/2010/main" val="531011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hape 161"/>
          <p:cNvSpPr txBox="1">
            <a:spLocks noGrp="1"/>
          </p:cNvSpPr>
          <p:nvPr>
            <p:ph type="title"/>
          </p:nvPr>
        </p:nvSpPr>
        <p:spPr>
          <a:xfrm>
            <a:off x="609600" y="461963"/>
            <a:ext cx="10972800" cy="768350"/>
          </a:xfrm>
        </p:spPr>
        <p:txBody>
          <a:bodyPr tIns="45700" bIns="45700">
            <a:spAutoFit/>
          </a:bodyPr>
          <a:lstStyle/>
          <a:p>
            <a:pPr eaLnBrk="1" hangingPunct="1">
              <a:spcBef>
                <a:spcPct val="0"/>
              </a:spcBef>
              <a:buClr>
                <a:srgbClr val="E46C0A"/>
              </a:buClr>
              <a:buSzPct val="25000"/>
              <a:buFontTx/>
              <a:buNone/>
            </a:pPr>
            <a:r>
              <a:rPr lang="fr-FR" sz="4400" b="1">
                <a:solidFill>
                  <a:srgbClr val="E46C0A"/>
                </a:solidFill>
                <a:latin typeface="Arial" charset="0"/>
                <a:cs typeface="Arial" charset="0"/>
              </a:rPr>
              <a:t>Trois principes</a:t>
            </a:r>
          </a:p>
        </p:txBody>
      </p:sp>
      <p:sp>
        <p:nvSpPr>
          <p:cNvPr id="162" name="Shape 162"/>
          <p:cNvSpPr txBox="1">
            <a:spLocks noGrp="1"/>
          </p:cNvSpPr>
          <p:nvPr>
            <p:ph type="body" idx="1"/>
          </p:nvPr>
        </p:nvSpPr>
        <p:spPr>
          <a:xfrm>
            <a:off x="609600" y="1919288"/>
            <a:ext cx="10972800" cy="3415510"/>
          </a:xfrm>
        </p:spPr>
        <p:txBody>
          <a:bodyPr tIns="45700" bIns="45700">
            <a:spAutoFit/>
          </a:bodyPr>
          <a:lstStyle/>
          <a:p>
            <a:pPr indent="-342900" eaLnBrk="1" hangingPunct="1">
              <a:spcBef>
                <a:spcPct val="0"/>
              </a:spcBef>
              <a:buClr>
                <a:srgbClr val="000000"/>
              </a:buClr>
              <a:buFont typeface="Calibri" charset="0"/>
              <a:buChar char="•"/>
            </a:pPr>
            <a:r>
              <a:rPr lang="fr-FR" sz="2800">
                <a:latin typeface="Calibri" charset="0"/>
                <a:cs typeface="Calibri" charset="0"/>
                <a:sym typeface="Calibri" charset="0"/>
              </a:rPr>
              <a:t>Ce n’est pas le seul maître supplémentaire qui aide, mais le dispositif qui mobilise l’ensemble de l’école</a:t>
            </a:r>
          </a:p>
          <a:p>
            <a:pPr indent="-342900" eaLnBrk="1" hangingPunct="1">
              <a:spcBef>
                <a:spcPct val="0"/>
              </a:spcBef>
              <a:buClr>
                <a:srgbClr val="000000"/>
              </a:buClr>
              <a:buFont typeface="Calibri" charset="0"/>
              <a:buNone/>
            </a:pPr>
            <a:endParaRPr lang="fr-FR" sz="1600">
              <a:latin typeface="Calibri" charset="0"/>
              <a:cs typeface="Calibri" charset="0"/>
              <a:sym typeface="Calibri" charset="0"/>
            </a:endParaRPr>
          </a:p>
          <a:p>
            <a:pPr indent="-342900" eaLnBrk="1" hangingPunct="1">
              <a:spcBef>
                <a:spcPts val="638"/>
              </a:spcBef>
              <a:buClr>
                <a:srgbClr val="000000"/>
              </a:buClr>
              <a:buFont typeface="Calibri" charset="0"/>
              <a:buChar char="•"/>
            </a:pPr>
            <a:r>
              <a:rPr lang="fr-FR" sz="2800">
                <a:latin typeface="Calibri" charset="0"/>
                <a:cs typeface="Calibri" charset="0"/>
                <a:sym typeface="Calibri" charset="0"/>
              </a:rPr>
              <a:t>Le maître supplémentaire n’est pas le spécialiste des élèves en difficulté</a:t>
            </a:r>
          </a:p>
          <a:p>
            <a:pPr indent="-342900" eaLnBrk="1" hangingPunct="1">
              <a:spcBef>
                <a:spcPts val="638"/>
              </a:spcBef>
              <a:buClr>
                <a:srgbClr val="000000"/>
              </a:buClr>
              <a:buFont typeface="Calibri" charset="0"/>
              <a:buNone/>
            </a:pPr>
            <a:endParaRPr lang="fr-FR" sz="1600">
              <a:latin typeface="Calibri" charset="0"/>
              <a:cs typeface="Calibri" charset="0"/>
              <a:sym typeface="Calibri" charset="0"/>
            </a:endParaRPr>
          </a:p>
          <a:p>
            <a:pPr indent="-342900" eaLnBrk="1" hangingPunct="1">
              <a:spcBef>
                <a:spcPts val="638"/>
              </a:spcBef>
              <a:buClr>
                <a:srgbClr val="000000"/>
              </a:buClr>
              <a:buFont typeface="Calibri" charset="0"/>
              <a:buChar char="•"/>
            </a:pPr>
            <a:r>
              <a:rPr lang="fr-FR" sz="2800">
                <a:latin typeface="Calibri" charset="0"/>
                <a:cs typeface="Calibri" charset="0"/>
                <a:sym typeface="Calibri" charset="0"/>
              </a:rPr>
              <a:t>L’intervention du maître supplémentaire permet au maître de la classe un changement de regard, de posture, propice à une évolution de ses pratiques</a:t>
            </a:r>
          </a:p>
        </p:txBody>
      </p:sp>
    </p:spTree>
    <p:extLst>
      <p:ext uri="{BB962C8B-B14F-4D97-AF65-F5344CB8AC3E}">
        <p14:creationId xmlns:p14="http://schemas.microsoft.com/office/powerpoint/2010/main" val="3215963509"/>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hape 167"/>
          <p:cNvSpPr txBox="1">
            <a:spLocks noGrp="1"/>
          </p:cNvSpPr>
          <p:nvPr>
            <p:ph type="title"/>
          </p:nvPr>
        </p:nvSpPr>
        <p:spPr>
          <a:xfrm>
            <a:off x="823384" y="393700"/>
            <a:ext cx="10972800" cy="769938"/>
          </a:xfrm>
        </p:spPr>
        <p:txBody>
          <a:bodyPr tIns="45700" bIns="45700">
            <a:spAutoFit/>
          </a:bodyPr>
          <a:lstStyle/>
          <a:p>
            <a:pPr eaLnBrk="1" hangingPunct="1">
              <a:spcBef>
                <a:spcPct val="0"/>
              </a:spcBef>
              <a:buClr>
                <a:srgbClr val="E46C0A"/>
              </a:buClr>
              <a:buSzPct val="25000"/>
              <a:buFontTx/>
              <a:buNone/>
            </a:pPr>
            <a:r>
              <a:rPr lang="fr-FR" sz="4400" b="1">
                <a:solidFill>
                  <a:srgbClr val="E46C0A"/>
                </a:solidFill>
                <a:latin typeface="Arial" charset="0"/>
                <a:cs typeface="Arial" charset="0"/>
              </a:rPr>
              <a:t>Des points de vigilance</a:t>
            </a:r>
            <a:endParaRPr lang="fr-FR" sz="2800" b="1" i="1">
              <a:solidFill>
                <a:schemeClr val="tx1"/>
              </a:solidFill>
              <a:latin typeface="Arial" charset="0"/>
              <a:cs typeface="Arial" charset="0"/>
            </a:endParaRPr>
          </a:p>
        </p:txBody>
      </p:sp>
      <p:sp>
        <p:nvSpPr>
          <p:cNvPr id="10242" name="Shape 168"/>
          <p:cNvSpPr txBox="1">
            <a:spLocks noGrp="1"/>
          </p:cNvSpPr>
          <p:nvPr>
            <p:ph type="body" idx="1"/>
          </p:nvPr>
        </p:nvSpPr>
        <p:spPr>
          <a:xfrm>
            <a:off x="609600" y="1798639"/>
            <a:ext cx="10972800" cy="3239308"/>
          </a:xfrm>
        </p:spPr>
        <p:txBody>
          <a:bodyPr tIns="45700" bIns="45700">
            <a:spAutoFit/>
          </a:bodyPr>
          <a:lstStyle/>
          <a:p>
            <a:pPr indent="-342900" eaLnBrk="1" hangingPunct="1">
              <a:spcBef>
                <a:spcPts val="500"/>
              </a:spcBef>
              <a:buClr>
                <a:srgbClr val="000000"/>
              </a:buClr>
              <a:buFont typeface="Calibri" charset="0"/>
              <a:buChar char="•"/>
            </a:pPr>
            <a:r>
              <a:rPr lang="fr-FR" sz="2400">
                <a:solidFill>
                  <a:schemeClr val="tx1"/>
                </a:solidFill>
                <a:latin typeface="Calibri" charset="0"/>
                <a:cs typeface="Calibri" charset="0"/>
                <a:sym typeface="Calibri" charset="0"/>
              </a:rPr>
              <a:t>Identifier ce qui est prioritaire et ce qui peut ne pas l’être</a:t>
            </a:r>
          </a:p>
          <a:p>
            <a:pPr indent="-342900" eaLnBrk="1" hangingPunct="1">
              <a:spcBef>
                <a:spcPts val="500"/>
              </a:spcBef>
              <a:buClr>
                <a:srgbClr val="000000"/>
              </a:buClr>
              <a:buFont typeface="Calibri" charset="0"/>
              <a:buChar char="•"/>
            </a:pPr>
            <a:r>
              <a:rPr lang="fr-FR" sz="2400">
                <a:solidFill>
                  <a:schemeClr val="tx1"/>
                </a:solidFill>
                <a:latin typeface="Calibri" charset="0"/>
                <a:cs typeface="Calibri" charset="0"/>
                <a:sym typeface="Calibri" charset="0"/>
              </a:rPr>
              <a:t>Etre, au sein de l’école, collectivement capables, d’observer et d’analyser les difficultés « ordinaires » d’apprentissage pour définir et ajuster la nature des besoins (le cas échéant sur la base d’évaluations diagnostiques ciblées)</a:t>
            </a:r>
          </a:p>
          <a:p>
            <a:pPr indent="-342900" eaLnBrk="1" hangingPunct="1">
              <a:spcBef>
                <a:spcPts val="500"/>
              </a:spcBef>
              <a:buClr>
                <a:srgbClr val="000000"/>
              </a:buClr>
              <a:buFont typeface="Calibri" charset="0"/>
              <a:buChar char="•"/>
            </a:pPr>
            <a:r>
              <a:rPr lang="fr-FR" sz="2400">
                <a:solidFill>
                  <a:schemeClr val="tx1"/>
                </a:solidFill>
                <a:latin typeface="Calibri" charset="0"/>
                <a:cs typeface="Calibri" charset="0"/>
                <a:sym typeface="Calibri" charset="0"/>
              </a:rPr>
              <a:t>Articuler l’analyse conduite par l’école à celle de l’équipe de circonscription, pour identifier ensemble les enseignements à renforcer ou à soutenir</a:t>
            </a:r>
          </a:p>
          <a:p>
            <a:pPr indent="-342900" eaLnBrk="1" hangingPunct="1">
              <a:spcBef>
                <a:spcPts val="500"/>
              </a:spcBef>
              <a:buClr>
                <a:srgbClr val="000000"/>
              </a:buClr>
              <a:buFont typeface="Calibri" charset="0"/>
              <a:buChar char="•"/>
            </a:pPr>
            <a:r>
              <a:rPr lang="fr-FR" sz="2400">
                <a:latin typeface="Calibri" charset="0"/>
                <a:cs typeface="Calibri" charset="0"/>
                <a:sym typeface="Calibri" charset="0"/>
              </a:rPr>
              <a:t>Veiller à ce que le maître supplémentaire ne devienne pas le spécialiste de la difficulté scolaire dans l’école.</a:t>
            </a:r>
          </a:p>
        </p:txBody>
      </p:sp>
    </p:spTree>
    <p:extLst>
      <p:ext uri="{BB962C8B-B14F-4D97-AF65-F5344CB8AC3E}">
        <p14:creationId xmlns:p14="http://schemas.microsoft.com/office/powerpoint/2010/main" val="3109409127"/>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txBox="1">
            <a:spLocks noGrp="1"/>
          </p:cNvSpPr>
          <p:nvPr>
            <p:ph type="body" idx="1"/>
          </p:nvPr>
        </p:nvSpPr>
        <p:spPr>
          <a:xfrm>
            <a:off x="609600" y="1917701"/>
            <a:ext cx="10972800" cy="2919990"/>
          </a:xfrm>
        </p:spPr>
        <p:txBody>
          <a:bodyPr tIns="45700" bIns="45700">
            <a:spAutoFit/>
          </a:bodyPr>
          <a:lstStyle/>
          <a:p>
            <a:pPr indent="-342900" eaLnBrk="1" fontAlgn="auto" hangingPunct="1">
              <a:spcBef>
                <a:spcPts val="0"/>
              </a:spcBef>
              <a:spcAft>
                <a:spcPts val="0"/>
              </a:spcAft>
              <a:buSzPct val="98333"/>
              <a:defRPr/>
            </a:pPr>
            <a:r>
              <a:rPr lang="fr-FR" sz="2400" dirty="0">
                <a:solidFill>
                  <a:schemeClr val="dk1"/>
                </a:solidFill>
                <a:latin typeface="Calibri"/>
                <a:ea typeface="Calibri"/>
                <a:cs typeface="Calibri"/>
                <a:sym typeface="Calibri"/>
              </a:rPr>
              <a:t>Equilibrer le temps imparti à la préparation des situations pour qu’il ne soit pas relégué après les questions d’organisation </a:t>
            </a:r>
          </a:p>
          <a:p>
            <a:pPr indent="-342900" eaLnBrk="1" fontAlgn="auto" hangingPunct="1">
              <a:spcBef>
                <a:spcPts val="590"/>
              </a:spcBef>
              <a:spcAft>
                <a:spcPts val="0"/>
              </a:spcAft>
              <a:buSzPct val="98333"/>
              <a:defRPr/>
            </a:pPr>
            <a:r>
              <a:rPr lang="fr-FR" sz="2400" dirty="0">
                <a:solidFill>
                  <a:schemeClr val="dk1"/>
                </a:solidFill>
                <a:latin typeface="Calibri"/>
                <a:ea typeface="Calibri"/>
                <a:cs typeface="Calibri"/>
                <a:sym typeface="Calibri"/>
              </a:rPr>
              <a:t>Favoriser le transfert des outils utilisés par le maître supplémentaire, souvent peu exploités dans les pratiques « ordinaires » de la classe </a:t>
            </a:r>
          </a:p>
          <a:p>
            <a:pPr indent="-342900" eaLnBrk="1" fontAlgn="auto" hangingPunct="1">
              <a:spcBef>
                <a:spcPts val="590"/>
              </a:spcBef>
              <a:spcAft>
                <a:spcPts val="0"/>
              </a:spcAft>
              <a:buSzPct val="98333"/>
              <a:defRPr/>
            </a:pPr>
            <a:r>
              <a:rPr lang="fr-FR" sz="2400" dirty="0">
                <a:solidFill>
                  <a:schemeClr val="dk1"/>
                </a:solidFill>
                <a:latin typeface="Calibri"/>
                <a:ea typeface="Calibri"/>
                <a:cs typeface="Calibri"/>
                <a:sym typeface="Calibri"/>
              </a:rPr>
              <a:t>Concilier les </a:t>
            </a:r>
            <a:r>
              <a:rPr lang="fr-FR" sz="2400" dirty="0" err="1">
                <a:solidFill>
                  <a:schemeClr val="dk1"/>
                </a:solidFill>
                <a:latin typeface="Calibri"/>
                <a:ea typeface="Calibri"/>
                <a:cs typeface="Calibri"/>
                <a:sym typeface="Calibri"/>
              </a:rPr>
              <a:t>espaces-temps</a:t>
            </a:r>
            <a:r>
              <a:rPr lang="fr-FR" sz="2400" dirty="0">
                <a:solidFill>
                  <a:schemeClr val="dk1"/>
                </a:solidFill>
                <a:latin typeface="Calibri"/>
                <a:ea typeface="Calibri"/>
                <a:cs typeface="Calibri"/>
                <a:sym typeface="Calibri"/>
              </a:rPr>
              <a:t> formels et informels, pour rendre possible la coopération et les préparations en amont. </a:t>
            </a:r>
          </a:p>
          <a:p>
            <a:pPr marL="457200" indent="-457200" eaLnBrk="1" fontAlgn="auto" hangingPunct="1">
              <a:spcBef>
                <a:spcPts val="590"/>
              </a:spcBef>
              <a:spcAft>
                <a:spcPts val="0"/>
              </a:spcAft>
              <a:buSzPct val="98333"/>
              <a:buFont typeface="Arial" panose="020B0604020202020204" pitchFamily="34" charset="0"/>
              <a:buChar char="•"/>
              <a:defRPr/>
            </a:pPr>
            <a:endParaRPr lang="fr-FR" sz="2500" dirty="0">
              <a:solidFill>
                <a:schemeClr val="dk1"/>
              </a:solidFill>
              <a:latin typeface="Calibri"/>
              <a:ea typeface="Calibri"/>
              <a:cs typeface="Calibri"/>
              <a:sym typeface="Calibri"/>
            </a:endParaRPr>
          </a:p>
        </p:txBody>
      </p:sp>
      <p:sp>
        <p:nvSpPr>
          <p:cNvPr id="11266" name="Shape 167"/>
          <p:cNvSpPr txBox="1">
            <a:spLocks/>
          </p:cNvSpPr>
          <p:nvPr/>
        </p:nvSpPr>
        <p:spPr bwMode="auto">
          <a:xfrm>
            <a:off x="823384" y="393700"/>
            <a:ext cx="109728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Clr>
                <a:srgbClr val="E46C0A"/>
              </a:buClr>
              <a:buSzPct val="25000"/>
              <a:buFont typeface="Arial" charset="0"/>
              <a:buNone/>
            </a:pPr>
            <a:r>
              <a:rPr lang="fr-FR" sz="4400" b="1">
                <a:solidFill>
                  <a:srgbClr val="E46C0A"/>
                </a:solidFill>
              </a:rPr>
              <a:t>Des points de vigilance</a:t>
            </a:r>
          </a:p>
        </p:txBody>
      </p:sp>
    </p:spTree>
    <p:extLst>
      <p:ext uri="{BB962C8B-B14F-4D97-AF65-F5344CB8AC3E}">
        <p14:creationId xmlns:p14="http://schemas.microsoft.com/office/powerpoint/2010/main" val="3119711394"/>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0C44EAA8-069A-AE41-BCDC-45D545F6D974}" type="slidenum">
              <a:rPr lang="fr-FR"/>
              <a:pPr>
                <a:defRPr/>
              </a:pPr>
              <a:t>24</a:t>
            </a:fld>
            <a:endParaRPr lang="fr-FR"/>
          </a:p>
        </p:txBody>
      </p:sp>
      <p:sp>
        <p:nvSpPr>
          <p:cNvPr id="112642" name="Rectangle 2"/>
          <p:cNvSpPr>
            <a:spLocks noGrp="1" noChangeArrowheads="1"/>
          </p:cNvSpPr>
          <p:nvPr>
            <p:ph type="title"/>
          </p:nvPr>
        </p:nvSpPr>
        <p:spPr/>
        <p:txBody>
          <a:bodyPr/>
          <a:lstStyle/>
          <a:p>
            <a:pPr eaLnBrk="1" hangingPunct="1">
              <a:defRPr/>
            </a:pPr>
            <a:r>
              <a:rPr lang="fr-FR" sz="3600">
                <a:cs typeface="+mj-cs"/>
              </a:rPr>
              <a:t>Des risques</a:t>
            </a:r>
            <a:r>
              <a:rPr lang="fr-FR">
                <a:cs typeface="+mj-cs"/>
              </a:rPr>
              <a:t> </a:t>
            </a:r>
          </a:p>
        </p:txBody>
      </p:sp>
      <p:sp>
        <p:nvSpPr>
          <p:cNvPr id="112643" name="Rectangle 3"/>
          <p:cNvSpPr>
            <a:spLocks noGrp="1" noChangeArrowheads="1"/>
          </p:cNvSpPr>
          <p:nvPr>
            <p:ph type="body" idx="1"/>
          </p:nvPr>
        </p:nvSpPr>
        <p:spPr/>
        <p:txBody>
          <a:bodyPr/>
          <a:lstStyle/>
          <a:p>
            <a:pPr algn="just" eaLnBrk="1" hangingPunct="1">
              <a:defRPr/>
            </a:pPr>
            <a:r>
              <a:rPr lang="fr-FR" sz="2400" dirty="0"/>
              <a:t>Que l</a:t>
            </a:r>
            <a:r>
              <a:rPr lang="fr-FR" sz="2400" dirty="0">
                <a:cs typeface="+mn-cs"/>
              </a:rPr>
              <a:t>es enseignants titulaires accordent moins d</a:t>
            </a:r>
            <a:r>
              <a:rPr lang="ja-JP" altLang="fr-FR" sz="2400" dirty="0">
                <a:latin typeface="Arial"/>
                <a:cs typeface="+mn-cs"/>
              </a:rPr>
              <a:t>’</a:t>
            </a:r>
            <a:r>
              <a:rPr lang="fr-FR" sz="2400" dirty="0">
                <a:cs typeface="+mn-cs"/>
              </a:rPr>
              <a:t>attention aux élèves en difficulté.</a:t>
            </a:r>
          </a:p>
          <a:p>
            <a:pPr algn="just" eaLnBrk="1" hangingPunct="1">
              <a:defRPr/>
            </a:pPr>
            <a:r>
              <a:rPr lang="fr-FR" sz="2400" dirty="0">
                <a:cs typeface="+mn-cs"/>
              </a:rPr>
              <a:t>Dissémination pédagogique lié au fait de vouloir faire bénéficier tous les élèves de l</a:t>
            </a:r>
            <a:r>
              <a:rPr lang="ja-JP" altLang="fr-FR" sz="2400" dirty="0">
                <a:latin typeface="Arial"/>
                <a:cs typeface="+mn-cs"/>
              </a:rPr>
              <a:t>’</a:t>
            </a:r>
            <a:r>
              <a:rPr lang="fr-FR" sz="2400" dirty="0">
                <a:cs typeface="+mn-cs"/>
              </a:rPr>
              <a:t>action du MS. </a:t>
            </a:r>
          </a:p>
        </p:txBody>
      </p:sp>
    </p:spTree>
    <p:extLst>
      <p:ext uri="{BB962C8B-B14F-4D97-AF65-F5344CB8AC3E}">
        <p14:creationId xmlns:p14="http://schemas.microsoft.com/office/powerpoint/2010/main" val="2360664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196"/>
          <p:cNvSpPr txBox="1">
            <a:spLocks noGrp="1"/>
          </p:cNvSpPr>
          <p:nvPr>
            <p:ph type="title"/>
          </p:nvPr>
        </p:nvSpPr>
        <p:spPr>
          <a:xfrm>
            <a:off x="609600" y="461963"/>
            <a:ext cx="10972800" cy="769401"/>
          </a:xfrm>
        </p:spPr>
        <p:txBody>
          <a:bodyPr tIns="45700" bIns="45700">
            <a:spAutoFit/>
          </a:bodyPr>
          <a:lstStyle/>
          <a:p>
            <a:pPr eaLnBrk="1" hangingPunct="1">
              <a:spcBef>
                <a:spcPct val="0"/>
              </a:spcBef>
              <a:buClr>
                <a:srgbClr val="E46C0A"/>
              </a:buClr>
              <a:buSzPct val="25000"/>
              <a:buFontTx/>
              <a:buNone/>
            </a:pPr>
            <a:r>
              <a:rPr lang="fr-FR" sz="4400" b="1" dirty="0">
                <a:solidFill>
                  <a:srgbClr val="E46C0A"/>
                </a:solidFill>
                <a:latin typeface="Arial" charset="0"/>
                <a:cs typeface="Arial" charset="0"/>
              </a:rPr>
              <a:t> </a:t>
            </a:r>
            <a:r>
              <a:rPr lang="fr-FR" sz="3200" b="1" dirty="0">
                <a:solidFill>
                  <a:srgbClr val="E46C0A"/>
                </a:solidFill>
                <a:latin typeface="Arial" charset="0"/>
                <a:cs typeface="Arial" charset="0"/>
              </a:rPr>
              <a:t>Quatre  focales à observer : 1- Focale « élèves</a:t>
            </a:r>
            <a:r>
              <a:rPr lang="fr-FR" sz="4400" b="1" dirty="0">
                <a:solidFill>
                  <a:srgbClr val="E46C0A"/>
                </a:solidFill>
                <a:latin typeface="Arial" charset="0"/>
                <a:cs typeface="Arial" charset="0"/>
              </a:rPr>
              <a:t> »</a:t>
            </a:r>
          </a:p>
        </p:txBody>
      </p:sp>
      <p:sp>
        <p:nvSpPr>
          <p:cNvPr id="197" name="Shape 197"/>
          <p:cNvSpPr txBox="1">
            <a:spLocks noGrp="1"/>
          </p:cNvSpPr>
          <p:nvPr>
            <p:ph type="body" idx="1"/>
          </p:nvPr>
        </p:nvSpPr>
        <p:spPr>
          <a:xfrm>
            <a:off x="651934" y="2119313"/>
            <a:ext cx="10773833" cy="2513212"/>
          </a:xfrm>
        </p:spPr>
        <p:txBody>
          <a:bodyPr tIns="45700" bIns="45700">
            <a:spAutoFit/>
          </a:bodyPr>
          <a:lstStyle/>
          <a:p>
            <a:pPr indent="-342900" eaLnBrk="1" hangingPunct="1">
              <a:spcBef>
                <a:spcPct val="0"/>
              </a:spcBef>
              <a:buClr>
                <a:srgbClr val="000000"/>
              </a:buClr>
              <a:buFont typeface="Calibri" charset="0"/>
              <a:buChar char="•"/>
            </a:pPr>
            <a:r>
              <a:rPr lang="fr-FR" sz="2400" dirty="0">
                <a:latin typeface="Calibri" charset="0"/>
                <a:cs typeface="Calibri" charset="0"/>
                <a:sym typeface="Calibri" charset="0"/>
              </a:rPr>
              <a:t>De mieux observer l’élève au travail et donc mieux comprendre la nature de sa difficulté dans la situation, pour ajuster l’enseignement</a:t>
            </a:r>
          </a:p>
          <a:p>
            <a:pPr indent="-342900" eaLnBrk="1" hangingPunct="1">
              <a:spcBef>
                <a:spcPct val="0"/>
              </a:spcBef>
              <a:buClr>
                <a:srgbClr val="000000"/>
              </a:buClr>
              <a:buFont typeface="Calibri" charset="0"/>
              <a:buChar char="•"/>
            </a:pPr>
            <a:endParaRPr lang="fr-FR" sz="2400" dirty="0">
              <a:latin typeface="Calibri" charset="0"/>
              <a:cs typeface="Calibri" charset="0"/>
              <a:sym typeface="Calibri" charset="0"/>
            </a:endParaRPr>
          </a:p>
          <a:p>
            <a:pPr indent="-342900" eaLnBrk="1" hangingPunct="1">
              <a:spcBef>
                <a:spcPct val="0"/>
              </a:spcBef>
              <a:buClr>
                <a:srgbClr val="000000"/>
              </a:buClr>
              <a:buFont typeface="Calibri" charset="0"/>
              <a:buChar char="•"/>
            </a:pPr>
            <a:r>
              <a:rPr lang="fr-FR" sz="2400" dirty="0">
                <a:latin typeface="Calibri" charset="0"/>
                <a:cs typeface="Calibri" charset="0"/>
                <a:sym typeface="Calibri" charset="0"/>
                <a:hlinkClick r:id="" action="ppaction://hlinkshowjump?jump=nextslide"/>
              </a:rPr>
              <a:t>Etayer son activité </a:t>
            </a:r>
            <a:endParaRPr lang="fr-FR" sz="2400" dirty="0">
              <a:latin typeface="Calibri" charset="0"/>
              <a:cs typeface="Calibri" charset="0"/>
              <a:sym typeface="Calibri" charset="0"/>
            </a:endParaRPr>
          </a:p>
          <a:p>
            <a:pPr indent="-342900" eaLnBrk="1" hangingPunct="1">
              <a:spcBef>
                <a:spcPct val="0"/>
              </a:spcBef>
              <a:buClr>
                <a:srgbClr val="000000"/>
              </a:buClr>
              <a:buFont typeface="Calibri" charset="0"/>
              <a:buChar char="•"/>
            </a:pPr>
            <a:r>
              <a:rPr lang="fr-FR" sz="2400" dirty="0">
                <a:latin typeface="Calibri" charset="0"/>
                <a:cs typeface="Calibri" charset="0"/>
                <a:sym typeface="Calibri" charset="0"/>
                <a:hlinkClick r:id="" action="ppaction://hlinkshowjump?jump=nextslide"/>
              </a:rPr>
              <a:t>Expliciter</a:t>
            </a:r>
            <a:endParaRPr lang="fr-FR" sz="2400" dirty="0">
              <a:latin typeface="Calibri" charset="0"/>
              <a:cs typeface="Calibri" charset="0"/>
              <a:sym typeface="Calibri" charset="0"/>
            </a:endParaRPr>
          </a:p>
          <a:p>
            <a:pPr indent="-342900" eaLnBrk="1" hangingPunct="1">
              <a:spcBef>
                <a:spcPts val="638"/>
              </a:spcBef>
              <a:buClr>
                <a:srgbClr val="000000"/>
              </a:buClr>
              <a:buFont typeface="Calibri" charset="0"/>
              <a:buNone/>
            </a:pPr>
            <a:endParaRPr lang="fr-FR" sz="3200" dirty="0">
              <a:latin typeface="Calibri" charset="0"/>
              <a:cs typeface="Calibri" charset="0"/>
              <a:sym typeface="Calibri" charset="0"/>
            </a:endParaRPr>
          </a:p>
        </p:txBody>
      </p:sp>
      <p:sp>
        <p:nvSpPr>
          <p:cNvPr id="199" name="Shape 199"/>
          <p:cNvSpPr txBox="1">
            <a:spLocks noChangeArrowheads="1"/>
          </p:cNvSpPr>
          <p:nvPr/>
        </p:nvSpPr>
        <p:spPr bwMode="auto">
          <a:xfrm>
            <a:off x="609601" y="1258888"/>
            <a:ext cx="966681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SzPct val="25000"/>
            </a:pPr>
            <a:r>
              <a:rPr lang="fr-FR" sz="2000" i="1">
                <a:solidFill>
                  <a:schemeClr val="accent2"/>
                </a:solidFill>
                <a:latin typeface="Calibri" charset="0"/>
                <a:cs typeface="Calibri" charset="0"/>
                <a:sym typeface="Calibri" charset="0"/>
              </a:rPr>
              <a:t>Le travail avec le maître supplémentaire </a:t>
            </a:r>
            <a:r>
              <a:rPr lang="fr-FR" sz="1800" i="1">
                <a:solidFill>
                  <a:schemeClr val="accent2"/>
                </a:solidFill>
                <a:latin typeface="Calibri" charset="0"/>
                <a:cs typeface="Calibri" charset="0"/>
                <a:sym typeface="Calibri" charset="0"/>
              </a:rPr>
              <a:t>permet :</a:t>
            </a:r>
            <a:endParaRPr lang="fr-FR" sz="2000" i="1">
              <a:solidFill>
                <a:schemeClr val="accent2"/>
              </a:solidFill>
              <a:latin typeface="Calibri" charset="0"/>
              <a:cs typeface="Calibri" charset="0"/>
              <a:sym typeface="Calibri" charset="0"/>
            </a:endParaRPr>
          </a:p>
        </p:txBody>
      </p:sp>
      <p:sp>
        <p:nvSpPr>
          <p:cNvPr id="2" name="Rectangle 1"/>
          <p:cNvSpPr/>
          <p:nvPr/>
        </p:nvSpPr>
        <p:spPr>
          <a:xfrm>
            <a:off x="2027767" y="4784725"/>
            <a:ext cx="6227233" cy="1384995"/>
          </a:xfrm>
          <a:prstGeom prst="rect">
            <a:avLst/>
          </a:prstGeom>
        </p:spPr>
        <p:txBody>
          <a:bodyPr>
            <a:spAutoFit/>
          </a:bodyPr>
          <a:lstStyle/>
          <a:p>
            <a:pPr fontAlgn="auto">
              <a:spcBef>
                <a:spcPts val="0"/>
              </a:spcBef>
              <a:spcAft>
                <a:spcPts val="0"/>
              </a:spcAft>
              <a:defRPr/>
            </a:pPr>
            <a:r>
              <a:rPr lang="fr-FR" b="1" kern="0" dirty="0">
                <a:solidFill>
                  <a:schemeClr val="accent6"/>
                </a:solidFill>
                <a:latin typeface="Arial"/>
                <a:ea typeface="Arial"/>
                <a:cs typeface="Arial"/>
                <a:sym typeface="Arial"/>
                <a:hlinkClick r:id="" action="ppaction://hlinkshowjump?jump=nextslide"/>
                <a:rtl val="0"/>
              </a:rPr>
              <a:t>Les catégories de tutelle chez Bruner d’après</a:t>
            </a:r>
          </a:p>
          <a:p>
            <a:pPr fontAlgn="auto">
              <a:spcBef>
                <a:spcPts val="0"/>
              </a:spcBef>
              <a:spcAft>
                <a:spcPts val="0"/>
              </a:spcAft>
              <a:defRPr/>
            </a:pPr>
            <a:endParaRPr lang="fr-FR" kern="0" baseline="30000" dirty="0">
              <a:solidFill>
                <a:schemeClr val="accent6"/>
              </a:solidFill>
              <a:latin typeface="Arial"/>
              <a:ea typeface="Arial"/>
              <a:cs typeface="Arial"/>
              <a:sym typeface="Arial"/>
              <a:hlinkClick r:id="" action="ppaction://hlinkshowjump?jump=nextslide"/>
              <a:rtl val="0"/>
            </a:endParaRPr>
          </a:p>
          <a:p>
            <a:pPr fontAlgn="auto">
              <a:spcBef>
                <a:spcPts val="0"/>
              </a:spcBef>
              <a:spcAft>
                <a:spcPts val="0"/>
              </a:spcAft>
              <a:defRPr/>
            </a:pPr>
            <a:r>
              <a:rPr lang="fr-FR" b="1" kern="0" dirty="0">
                <a:solidFill>
                  <a:schemeClr val="accent6"/>
                </a:solidFill>
                <a:latin typeface="Arial"/>
                <a:ea typeface="Arial"/>
                <a:cs typeface="Arial"/>
                <a:sym typeface="Arial"/>
                <a:hlinkClick r:id="" action="ppaction://hlinkshowjump?jump=nextslide"/>
                <a:rtl val="0"/>
              </a:rPr>
              <a:t>Bruner (J.S.). —</a:t>
            </a:r>
            <a:r>
              <a:rPr lang="fr-FR" b="1" i="1" kern="0" dirty="0">
                <a:solidFill>
                  <a:schemeClr val="accent6"/>
                </a:solidFill>
                <a:latin typeface="Arial"/>
                <a:ea typeface="Arial"/>
                <a:cs typeface="Arial"/>
                <a:sym typeface="Arial"/>
                <a:hlinkClick r:id="" action="ppaction://hlinkshowjump?jump=nextslide"/>
                <a:rtl val="0"/>
              </a:rPr>
              <a:t> L'Éducation, entrée dans la culture : les problèmes de l'école à la lumière de la psychologie culturelle – </a:t>
            </a:r>
            <a:r>
              <a:rPr lang="fr-FR" kern="0" dirty="0">
                <a:solidFill>
                  <a:schemeClr val="accent6"/>
                </a:solidFill>
                <a:latin typeface="Arial"/>
                <a:ea typeface="Arial"/>
                <a:cs typeface="Arial"/>
                <a:sym typeface="Arial"/>
                <a:hlinkClick r:id="" action="ppaction://hlinkshowjump?jump=nextslide"/>
                <a:rtl val="0"/>
              </a:rPr>
              <a:t>Paris, Retz, 1996</a:t>
            </a:r>
            <a:endParaRPr lang="fr-FR" kern="0" dirty="0">
              <a:solidFill>
                <a:schemeClr val="accent6"/>
              </a:solidFill>
              <a:latin typeface="Arial"/>
              <a:ea typeface="Arial"/>
              <a:cs typeface="Arial"/>
              <a:sym typeface="Arial"/>
              <a:rtl val="0"/>
            </a:endParaRPr>
          </a:p>
        </p:txBody>
      </p:sp>
    </p:spTree>
    <p:extLst>
      <p:ext uri="{BB962C8B-B14F-4D97-AF65-F5344CB8AC3E}">
        <p14:creationId xmlns:p14="http://schemas.microsoft.com/office/powerpoint/2010/main" val="32543417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7">
                                            <p:txEl>
                                              <p:pRg st="2" end="2"/>
                                            </p:txEl>
                                          </p:spTgt>
                                        </p:tgtEl>
                                        <p:attrNameLst>
                                          <p:attrName>style.visibility</p:attrName>
                                        </p:attrNameLst>
                                      </p:cBhvr>
                                      <p:to>
                                        <p:strVal val="visible"/>
                                      </p:to>
                                    </p:set>
                                    <p:animEffect transition="in" filter="fade">
                                      <p:cBhvr>
                                        <p:cTn id="7" dur="1"/>
                                        <p:tgtEl>
                                          <p:spTgt spid="19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xEl>
                                              <p:pRg st="3" end="3"/>
                                            </p:txEl>
                                          </p:spTgt>
                                        </p:tgtEl>
                                        <p:attrNameLst>
                                          <p:attrName>style.visibility</p:attrName>
                                        </p:attrNameLst>
                                      </p:cBhvr>
                                      <p:to>
                                        <p:strVal val="visible"/>
                                      </p:to>
                                    </p:set>
                                    <p:animEffect transition="in" filter="fade">
                                      <p:cBhvr>
                                        <p:cTn id="12" dur="1"/>
                                        <p:tgtEl>
                                          <p:spTgt spid="1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205"/>
          <p:cNvSpPr txBox="1">
            <a:spLocks noGrp="1"/>
          </p:cNvSpPr>
          <p:nvPr>
            <p:ph type="title"/>
          </p:nvPr>
        </p:nvSpPr>
        <p:spPr>
          <a:xfrm>
            <a:off x="609600" y="461963"/>
            <a:ext cx="10972800" cy="768350"/>
          </a:xfrm>
        </p:spPr>
        <p:txBody>
          <a:bodyPr tIns="45700" bIns="45700">
            <a:spAutoFit/>
          </a:bodyPr>
          <a:lstStyle/>
          <a:p>
            <a:pPr eaLnBrk="1" hangingPunct="1">
              <a:spcBef>
                <a:spcPct val="0"/>
              </a:spcBef>
              <a:buClr>
                <a:srgbClr val="E46C0A"/>
              </a:buClr>
              <a:buSzPct val="25000"/>
              <a:buFontTx/>
              <a:buNone/>
            </a:pPr>
            <a:r>
              <a:rPr lang="fr-FR" sz="4400" b="1">
                <a:solidFill>
                  <a:srgbClr val="E46C0A"/>
                </a:solidFill>
                <a:latin typeface="Arial" charset="0"/>
                <a:cs typeface="Arial" charset="0"/>
              </a:rPr>
              <a:t>Focale « enseignants »</a:t>
            </a:r>
          </a:p>
        </p:txBody>
      </p:sp>
      <p:sp>
        <p:nvSpPr>
          <p:cNvPr id="206" name="Shape 206"/>
          <p:cNvSpPr txBox="1">
            <a:spLocks noGrp="1"/>
          </p:cNvSpPr>
          <p:nvPr>
            <p:ph type="body" idx="1"/>
          </p:nvPr>
        </p:nvSpPr>
        <p:spPr>
          <a:xfrm>
            <a:off x="609600" y="2587626"/>
            <a:ext cx="10972800" cy="3066440"/>
          </a:xfrm>
        </p:spPr>
        <p:txBody>
          <a:bodyPr tIns="45700" bIns="45700">
            <a:spAutoFit/>
          </a:bodyPr>
          <a:lstStyle/>
          <a:p>
            <a:pPr indent="-342900" eaLnBrk="1" hangingPunct="1">
              <a:spcBef>
                <a:spcPct val="0"/>
              </a:spcBef>
              <a:buClr>
                <a:srgbClr val="000000"/>
              </a:buClr>
              <a:buFont typeface="Calibri" charset="0"/>
              <a:buChar char="•"/>
            </a:pPr>
            <a:r>
              <a:rPr lang="fr-FR" sz="2800">
                <a:solidFill>
                  <a:schemeClr val="tx1"/>
                </a:solidFill>
                <a:latin typeface="Calibri" charset="0"/>
                <a:cs typeface="Calibri" charset="0"/>
                <a:sym typeface="Calibri" charset="0"/>
              </a:rPr>
              <a:t>Une découverte réciproque et une mutualisation d’outils et de démarches</a:t>
            </a:r>
          </a:p>
          <a:p>
            <a:pPr indent="-342900" eaLnBrk="1" hangingPunct="1">
              <a:spcBef>
                <a:spcPts val="638"/>
              </a:spcBef>
              <a:buClr>
                <a:srgbClr val="000000"/>
              </a:buClr>
              <a:buFont typeface="Calibri" charset="0"/>
              <a:buChar char="•"/>
            </a:pPr>
            <a:r>
              <a:rPr lang="fr-FR" sz="2800">
                <a:solidFill>
                  <a:schemeClr val="tx1"/>
                </a:solidFill>
                <a:latin typeface="Calibri" charset="0"/>
                <a:cs typeface="Calibri" charset="0"/>
                <a:sym typeface="Calibri" charset="0"/>
              </a:rPr>
              <a:t>Des observations croisées pour analyser la difficulté scolaire</a:t>
            </a:r>
          </a:p>
          <a:p>
            <a:pPr indent="-342900" eaLnBrk="1" hangingPunct="1">
              <a:spcBef>
                <a:spcPts val="638"/>
              </a:spcBef>
              <a:buClr>
                <a:srgbClr val="000000"/>
              </a:buClr>
              <a:buFont typeface="Calibri" charset="0"/>
              <a:buChar char="•"/>
            </a:pPr>
            <a:r>
              <a:rPr lang="fr-FR" sz="2800">
                <a:solidFill>
                  <a:schemeClr val="tx1"/>
                </a:solidFill>
                <a:latin typeface="Calibri" charset="0"/>
                <a:cs typeface="Calibri" charset="0"/>
                <a:sym typeface="Calibri" charset="0"/>
              </a:rPr>
              <a:t>Le repérage des phases sensibles d’une séance </a:t>
            </a:r>
          </a:p>
          <a:p>
            <a:pPr indent="-342900" eaLnBrk="1" hangingPunct="1">
              <a:spcBef>
                <a:spcPts val="638"/>
              </a:spcBef>
              <a:buClr>
                <a:srgbClr val="000000"/>
              </a:buClr>
              <a:buFont typeface="Calibri" charset="0"/>
              <a:buChar char="•"/>
            </a:pPr>
            <a:r>
              <a:rPr lang="fr-FR" sz="2800">
                <a:solidFill>
                  <a:schemeClr val="tx1"/>
                </a:solidFill>
                <a:latin typeface="Calibri" charset="0"/>
                <a:cs typeface="Calibri" charset="0"/>
                <a:sym typeface="Calibri" charset="0"/>
              </a:rPr>
              <a:t>Une réflexion sur l’évaluation</a:t>
            </a:r>
          </a:p>
          <a:p>
            <a:pPr indent="-342900" eaLnBrk="1" hangingPunct="1">
              <a:spcBef>
                <a:spcPts val="638"/>
              </a:spcBef>
              <a:buClr>
                <a:srgbClr val="000000"/>
              </a:buClr>
              <a:buFont typeface="Calibri" charset="0"/>
              <a:buNone/>
            </a:pPr>
            <a:endParaRPr lang="fr-FR" sz="3200">
              <a:solidFill>
                <a:schemeClr val="tx1"/>
              </a:solidFill>
              <a:latin typeface="Calibri" charset="0"/>
              <a:cs typeface="Calibri" charset="0"/>
              <a:sym typeface="Calibri" charset="0"/>
            </a:endParaRPr>
          </a:p>
        </p:txBody>
      </p:sp>
      <p:sp>
        <p:nvSpPr>
          <p:cNvPr id="207" name="Shape 207"/>
          <p:cNvSpPr txBox="1">
            <a:spLocks noChangeArrowheads="1"/>
          </p:cNvSpPr>
          <p:nvPr/>
        </p:nvSpPr>
        <p:spPr bwMode="auto">
          <a:xfrm>
            <a:off x="1077385" y="1371601"/>
            <a:ext cx="951018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SzPct val="25000"/>
            </a:pPr>
            <a:r>
              <a:rPr lang="fr-FR" sz="2000" b="1">
                <a:solidFill>
                  <a:srgbClr val="E46C0A"/>
                </a:solidFill>
                <a:latin typeface="Calibri" charset="0"/>
                <a:cs typeface="Calibri" charset="0"/>
                <a:sym typeface="Calibri" charset="0"/>
              </a:rPr>
              <a:t>Le travail avec le maître supplémentaire favorise : </a:t>
            </a:r>
          </a:p>
          <a:p>
            <a:pPr eaLnBrk="1" hangingPunct="1"/>
            <a:endParaRPr lang="fr-FR" sz="1800">
              <a:latin typeface="Calibri" charset="0"/>
              <a:cs typeface="Calibri" charset="0"/>
              <a:sym typeface="Calibri" charset="0"/>
            </a:endParaRPr>
          </a:p>
        </p:txBody>
      </p:sp>
    </p:spTree>
    <p:extLst>
      <p:ext uri="{BB962C8B-B14F-4D97-AF65-F5344CB8AC3E}">
        <p14:creationId xmlns:p14="http://schemas.microsoft.com/office/powerpoint/2010/main" val="686713843"/>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219"/>
          <p:cNvSpPr txBox="1">
            <a:spLocks noGrp="1"/>
          </p:cNvSpPr>
          <p:nvPr>
            <p:ph type="title"/>
          </p:nvPr>
        </p:nvSpPr>
        <p:spPr>
          <a:xfrm>
            <a:off x="609600" y="449263"/>
            <a:ext cx="10972800" cy="768350"/>
          </a:xfrm>
        </p:spPr>
        <p:txBody>
          <a:bodyPr tIns="45700" bIns="45700">
            <a:spAutoFit/>
          </a:bodyPr>
          <a:lstStyle/>
          <a:p>
            <a:pPr eaLnBrk="1" hangingPunct="1">
              <a:spcBef>
                <a:spcPct val="0"/>
              </a:spcBef>
              <a:buClr>
                <a:srgbClr val="E46C0A"/>
              </a:buClr>
              <a:buSzPct val="25000"/>
              <a:buFont typeface="Calibri" charset="0"/>
              <a:buNone/>
            </a:pPr>
            <a:r>
              <a:rPr lang="fr-FR" sz="4400" b="1">
                <a:solidFill>
                  <a:srgbClr val="E46C0A"/>
                </a:solidFill>
                <a:latin typeface="Arial" charset="0"/>
                <a:cs typeface="Arial" charset="0"/>
              </a:rPr>
              <a:t>Focale « collectif »</a:t>
            </a:r>
          </a:p>
        </p:txBody>
      </p:sp>
      <p:sp>
        <p:nvSpPr>
          <p:cNvPr id="17410" name="Shape 220"/>
          <p:cNvSpPr txBox="1">
            <a:spLocks noGrp="1"/>
          </p:cNvSpPr>
          <p:nvPr>
            <p:ph type="body" idx="1"/>
          </p:nvPr>
        </p:nvSpPr>
        <p:spPr>
          <a:xfrm>
            <a:off x="609600" y="3295651"/>
            <a:ext cx="10972800" cy="2462213"/>
          </a:xfrm>
        </p:spPr>
        <p:txBody>
          <a:bodyPr tIns="45700" bIns="45700">
            <a:spAutoFit/>
          </a:bodyPr>
          <a:lstStyle/>
          <a:p>
            <a:pPr indent="-342900" eaLnBrk="1" hangingPunct="1">
              <a:spcBef>
                <a:spcPct val="0"/>
              </a:spcBef>
              <a:buClr>
                <a:srgbClr val="000000"/>
              </a:buClr>
              <a:buFont typeface="Calibri" charset="0"/>
              <a:buChar char="•"/>
            </a:pPr>
            <a:r>
              <a:rPr lang="fr-FR" sz="2400">
                <a:latin typeface="Calibri" charset="0"/>
                <a:cs typeface="Calibri" charset="0"/>
                <a:sym typeface="Calibri" charset="0"/>
              </a:rPr>
              <a:t>Réajuster les fonctionnements </a:t>
            </a:r>
          </a:p>
          <a:p>
            <a:pPr indent="-342900" eaLnBrk="1" hangingPunct="1">
              <a:spcBef>
                <a:spcPct val="0"/>
              </a:spcBef>
              <a:buClr>
                <a:srgbClr val="000000"/>
              </a:buClr>
              <a:buFont typeface="Calibri" charset="0"/>
              <a:buChar char="•"/>
            </a:pPr>
            <a:r>
              <a:rPr lang="fr-FR" sz="2400">
                <a:latin typeface="Calibri" charset="0"/>
                <a:cs typeface="Calibri" charset="0"/>
                <a:sym typeface="Calibri" charset="0"/>
              </a:rPr>
              <a:t>Renforcer les complémentarités des acteurs</a:t>
            </a:r>
          </a:p>
          <a:p>
            <a:pPr indent="-342900" eaLnBrk="1" hangingPunct="1">
              <a:spcBef>
                <a:spcPts val="400"/>
              </a:spcBef>
              <a:buClr>
                <a:srgbClr val="000000"/>
              </a:buClr>
              <a:buFont typeface="Calibri" charset="0"/>
              <a:buChar char="•"/>
            </a:pPr>
            <a:r>
              <a:rPr lang="fr-FR" sz="2400">
                <a:latin typeface="Calibri" charset="0"/>
                <a:cs typeface="Calibri" charset="0"/>
                <a:sym typeface="Calibri" charset="0"/>
              </a:rPr>
              <a:t>Etablir des liens entre les cycles</a:t>
            </a:r>
          </a:p>
          <a:p>
            <a:pPr indent="-342900" eaLnBrk="1" hangingPunct="1">
              <a:spcBef>
                <a:spcPts val="400"/>
              </a:spcBef>
              <a:buClr>
                <a:srgbClr val="000000"/>
              </a:buClr>
              <a:buFont typeface="Calibri" charset="0"/>
              <a:buChar char="•"/>
            </a:pPr>
            <a:r>
              <a:rPr lang="fr-FR" sz="2400">
                <a:latin typeface="Calibri" charset="0"/>
                <a:cs typeface="Calibri" charset="0"/>
                <a:sym typeface="Calibri" charset="0"/>
              </a:rPr>
              <a:t>Soutenir les projets collectifs qui fondent des réponses pédagogiques aux difficultés des élèves </a:t>
            </a:r>
          </a:p>
          <a:p>
            <a:pPr indent="-342900" eaLnBrk="1" hangingPunct="1">
              <a:spcBef>
                <a:spcPts val="400"/>
              </a:spcBef>
              <a:buClr>
                <a:srgbClr val="000000"/>
              </a:buClr>
              <a:buFont typeface="Calibri" charset="0"/>
              <a:buChar char="•"/>
            </a:pPr>
            <a:r>
              <a:rPr lang="fr-FR" sz="2400">
                <a:latin typeface="Calibri" charset="0"/>
                <a:cs typeface="Calibri" charset="0"/>
                <a:sym typeface="Calibri" charset="0"/>
              </a:rPr>
              <a:t>Repenser la formation</a:t>
            </a:r>
          </a:p>
        </p:txBody>
      </p:sp>
      <p:grpSp>
        <p:nvGrpSpPr>
          <p:cNvPr id="17411" name="Shape 221"/>
          <p:cNvGrpSpPr>
            <a:grpSpLocks/>
          </p:cNvGrpSpPr>
          <p:nvPr/>
        </p:nvGrpSpPr>
        <p:grpSpPr bwMode="auto">
          <a:xfrm>
            <a:off x="5884333" y="1344734"/>
            <a:ext cx="5520267" cy="2121095"/>
            <a:chOff x="1752598" y="2428248"/>
            <a:chExt cx="5782477" cy="3113073"/>
          </a:xfrm>
        </p:grpSpPr>
        <p:sp>
          <p:nvSpPr>
            <p:cNvPr id="17413" name="Shape 222"/>
            <p:cNvSpPr>
              <a:spLocks noChangeArrowheads="1"/>
            </p:cNvSpPr>
            <p:nvPr/>
          </p:nvSpPr>
          <p:spPr bwMode="auto">
            <a:xfrm>
              <a:off x="1752598" y="3126938"/>
              <a:ext cx="1818826" cy="602535"/>
            </a:xfrm>
            <a:prstGeom prst="roundRect">
              <a:avLst>
                <a:gd name="adj" fmla="val 30565"/>
              </a:avLst>
            </a:prstGeom>
            <a:solidFill>
              <a:srgbClr val="C67838"/>
            </a:solidFill>
            <a:ln w="25400">
              <a:solidFill>
                <a:srgbClr val="8C3A38"/>
              </a:solidFill>
              <a:round/>
              <a:headEnd/>
              <a:tailEnd/>
            </a:ln>
          </p:spPr>
          <p:txBody>
            <a:bodyPr lIns="45700" tIns="45700" rIns="45700" bIns="45700" anchor="ctr">
              <a:spAutoFit/>
            </a:bodyPr>
            <a:lstStyle/>
            <a:p>
              <a:pPr algn="ctr">
                <a:buSzPct val="25000"/>
              </a:pPr>
              <a:r>
                <a:rPr lang="fr-FR" sz="1600" b="1">
                  <a:solidFill>
                    <a:srgbClr val="FFFFFF"/>
                  </a:solidFill>
                  <a:latin typeface="Calibri" charset="0"/>
                  <a:cs typeface="Calibri" charset="0"/>
                  <a:sym typeface="Calibri" charset="0"/>
                </a:rPr>
                <a:t>Inspecteur</a:t>
              </a:r>
              <a:endParaRPr lang="fr-FR" b="1">
                <a:solidFill>
                  <a:srgbClr val="FFFFFF"/>
                </a:solidFill>
                <a:latin typeface="Calibri" charset="0"/>
                <a:cs typeface="Calibri" charset="0"/>
                <a:sym typeface="Calibri" charset="0"/>
              </a:endParaRPr>
            </a:p>
          </p:txBody>
        </p:sp>
        <p:sp>
          <p:nvSpPr>
            <p:cNvPr id="17414" name="Shape 223"/>
            <p:cNvSpPr>
              <a:spLocks noChangeArrowheads="1"/>
            </p:cNvSpPr>
            <p:nvPr/>
          </p:nvSpPr>
          <p:spPr bwMode="auto">
            <a:xfrm>
              <a:off x="5485401" y="4166520"/>
              <a:ext cx="1747256" cy="602535"/>
            </a:xfrm>
            <a:prstGeom prst="roundRect">
              <a:avLst>
                <a:gd name="adj" fmla="val 30565"/>
              </a:avLst>
            </a:prstGeom>
            <a:solidFill>
              <a:srgbClr val="C67838"/>
            </a:solidFill>
            <a:ln w="25400">
              <a:solidFill>
                <a:srgbClr val="8C3A38"/>
              </a:solidFill>
              <a:round/>
              <a:headEnd/>
              <a:tailEnd/>
            </a:ln>
          </p:spPr>
          <p:txBody>
            <a:bodyPr lIns="45700" tIns="45700" rIns="45700" bIns="45700" anchor="ctr">
              <a:spAutoFit/>
            </a:bodyPr>
            <a:lstStyle/>
            <a:p>
              <a:pPr algn="ctr">
                <a:buSzPct val="25000"/>
              </a:pPr>
              <a:r>
                <a:rPr lang="fr-FR" sz="1600" b="1">
                  <a:solidFill>
                    <a:srgbClr val="FFFFFF"/>
                  </a:solidFill>
                  <a:latin typeface="Calibri" charset="0"/>
                  <a:cs typeface="Calibri" charset="0"/>
                  <a:sym typeface="Calibri" charset="0"/>
                </a:rPr>
                <a:t>Directeur</a:t>
              </a:r>
            </a:p>
          </p:txBody>
        </p:sp>
        <p:sp>
          <p:nvSpPr>
            <p:cNvPr id="17415" name="Shape 224"/>
            <p:cNvSpPr>
              <a:spLocks noChangeArrowheads="1"/>
            </p:cNvSpPr>
            <p:nvPr/>
          </p:nvSpPr>
          <p:spPr bwMode="auto">
            <a:xfrm>
              <a:off x="4097338" y="2428248"/>
              <a:ext cx="1769694" cy="645780"/>
            </a:xfrm>
            <a:prstGeom prst="roundRect">
              <a:avLst>
                <a:gd name="adj" fmla="val 40222"/>
              </a:avLst>
            </a:prstGeom>
            <a:solidFill>
              <a:srgbClr val="C67838"/>
            </a:solidFill>
            <a:ln w="25400">
              <a:solidFill>
                <a:srgbClr val="8C3A38"/>
              </a:solidFill>
              <a:round/>
              <a:headEnd/>
              <a:tailEnd/>
            </a:ln>
          </p:spPr>
          <p:txBody>
            <a:bodyPr lIns="45700" tIns="45700" rIns="45700" bIns="45700" anchor="ctr">
              <a:spAutoFit/>
            </a:bodyPr>
            <a:lstStyle/>
            <a:p>
              <a:pPr algn="ctr">
                <a:buSzPct val="25000"/>
              </a:pPr>
              <a:r>
                <a:rPr lang="fr-FR" sz="1600" b="1">
                  <a:solidFill>
                    <a:srgbClr val="FFFFFF"/>
                  </a:solidFill>
                  <a:latin typeface="Calibri" charset="0"/>
                  <a:cs typeface="Calibri" charset="0"/>
                  <a:sym typeface="Calibri" charset="0"/>
                </a:rPr>
                <a:t>Formateur</a:t>
              </a:r>
              <a:endParaRPr lang="fr-FR" b="1">
                <a:solidFill>
                  <a:srgbClr val="FFFFFF"/>
                </a:solidFill>
                <a:latin typeface="Calibri" charset="0"/>
                <a:cs typeface="Calibri" charset="0"/>
                <a:sym typeface="Calibri" charset="0"/>
              </a:endParaRPr>
            </a:p>
          </p:txBody>
        </p:sp>
        <p:sp>
          <p:nvSpPr>
            <p:cNvPr id="17416" name="Shape 225"/>
            <p:cNvSpPr>
              <a:spLocks noChangeArrowheads="1"/>
            </p:cNvSpPr>
            <p:nvPr/>
          </p:nvSpPr>
          <p:spPr bwMode="auto">
            <a:xfrm>
              <a:off x="6039297" y="3250808"/>
              <a:ext cx="1495778" cy="578511"/>
            </a:xfrm>
            <a:prstGeom prst="roundRect">
              <a:avLst>
                <a:gd name="adj" fmla="val 25486"/>
              </a:avLst>
            </a:prstGeom>
            <a:solidFill>
              <a:srgbClr val="C67838"/>
            </a:solidFill>
            <a:ln w="25400">
              <a:solidFill>
                <a:srgbClr val="8C3A38"/>
              </a:solidFill>
              <a:round/>
              <a:headEnd/>
              <a:tailEnd/>
            </a:ln>
          </p:spPr>
          <p:txBody>
            <a:bodyPr lIns="45700" tIns="45700" rIns="45700" bIns="45700" anchor="ctr">
              <a:spAutoFit/>
            </a:bodyPr>
            <a:lstStyle/>
            <a:p>
              <a:pPr algn="ctr">
                <a:buSzPct val="25000"/>
              </a:pPr>
              <a:r>
                <a:rPr lang="fr-FR" sz="1600" b="1">
                  <a:solidFill>
                    <a:srgbClr val="FFFFFF"/>
                  </a:solidFill>
                  <a:latin typeface="Calibri" charset="0"/>
                  <a:cs typeface="Calibri" charset="0"/>
                  <a:sym typeface="Calibri" charset="0"/>
                </a:rPr>
                <a:t>Coordo</a:t>
              </a:r>
            </a:p>
          </p:txBody>
        </p:sp>
        <p:sp>
          <p:nvSpPr>
            <p:cNvPr id="17417" name="Shape 226"/>
            <p:cNvSpPr>
              <a:spLocks noChangeArrowheads="1"/>
            </p:cNvSpPr>
            <p:nvPr/>
          </p:nvSpPr>
          <p:spPr bwMode="auto">
            <a:xfrm>
              <a:off x="4097338" y="4938786"/>
              <a:ext cx="1941959" cy="602535"/>
            </a:xfrm>
            <a:prstGeom prst="roundRect">
              <a:avLst>
                <a:gd name="adj" fmla="val 30565"/>
              </a:avLst>
            </a:prstGeom>
            <a:solidFill>
              <a:srgbClr val="C67838"/>
            </a:solidFill>
            <a:ln w="25400">
              <a:solidFill>
                <a:srgbClr val="8C3A38"/>
              </a:solidFill>
              <a:round/>
              <a:headEnd/>
              <a:tailEnd/>
            </a:ln>
          </p:spPr>
          <p:txBody>
            <a:bodyPr lIns="45700" tIns="45700" rIns="45700" bIns="45700" anchor="ctr">
              <a:spAutoFit/>
            </a:bodyPr>
            <a:lstStyle/>
            <a:p>
              <a:pPr algn="ctr">
                <a:buSzPct val="25000"/>
              </a:pPr>
              <a:r>
                <a:rPr lang="fr-FR" sz="1600" b="1">
                  <a:solidFill>
                    <a:srgbClr val="FFFFFF"/>
                  </a:solidFill>
                  <a:latin typeface="Calibri" charset="0"/>
                  <a:cs typeface="Calibri" charset="0"/>
                  <a:sym typeface="Calibri" charset="0"/>
                </a:rPr>
                <a:t>Enseignant</a:t>
              </a:r>
              <a:endParaRPr lang="fr-FR" b="1">
                <a:solidFill>
                  <a:srgbClr val="FFFFFF"/>
                </a:solidFill>
                <a:latin typeface="Calibri" charset="0"/>
                <a:cs typeface="Calibri" charset="0"/>
                <a:sym typeface="Calibri" charset="0"/>
              </a:endParaRPr>
            </a:p>
          </p:txBody>
        </p:sp>
        <p:sp>
          <p:nvSpPr>
            <p:cNvPr id="17418" name="Shape 227"/>
            <p:cNvSpPr>
              <a:spLocks noChangeArrowheads="1"/>
            </p:cNvSpPr>
            <p:nvPr/>
          </p:nvSpPr>
          <p:spPr bwMode="auto">
            <a:xfrm>
              <a:off x="2327275" y="4297922"/>
              <a:ext cx="1498639" cy="628088"/>
            </a:xfrm>
            <a:prstGeom prst="roundRect">
              <a:avLst>
                <a:gd name="adj" fmla="val 30565"/>
              </a:avLst>
            </a:prstGeom>
            <a:solidFill>
              <a:srgbClr val="C67838"/>
            </a:solidFill>
            <a:ln w="25400">
              <a:solidFill>
                <a:srgbClr val="8C3A38"/>
              </a:solidFill>
              <a:round/>
              <a:headEnd/>
              <a:tailEnd/>
            </a:ln>
          </p:spPr>
          <p:txBody>
            <a:bodyPr lIns="45700" tIns="45700" rIns="45700" bIns="45700" anchor="ctr">
              <a:spAutoFit/>
            </a:bodyPr>
            <a:lstStyle/>
            <a:p>
              <a:pPr algn="ctr">
                <a:buSzPct val="25000"/>
              </a:pPr>
              <a:r>
                <a:rPr lang="fr-FR" sz="1600" b="1">
                  <a:solidFill>
                    <a:srgbClr val="FFFFFF"/>
                  </a:solidFill>
                  <a:latin typeface="Calibri" charset="0"/>
                  <a:cs typeface="Calibri" charset="0"/>
                  <a:sym typeface="Calibri" charset="0"/>
                </a:rPr>
                <a:t>RASED</a:t>
              </a:r>
            </a:p>
          </p:txBody>
        </p:sp>
        <p:sp>
          <p:nvSpPr>
            <p:cNvPr id="17419" name="Shape 228"/>
            <p:cNvSpPr>
              <a:spLocks noChangeArrowheads="1"/>
            </p:cNvSpPr>
            <p:nvPr/>
          </p:nvSpPr>
          <p:spPr bwMode="auto">
            <a:xfrm>
              <a:off x="3825915" y="3534270"/>
              <a:ext cx="1495778" cy="578511"/>
            </a:xfrm>
            <a:prstGeom prst="roundRect">
              <a:avLst>
                <a:gd name="adj" fmla="val 25486"/>
              </a:avLst>
            </a:prstGeom>
            <a:solidFill>
              <a:srgbClr val="C67838"/>
            </a:solidFill>
            <a:ln w="25400">
              <a:solidFill>
                <a:srgbClr val="8C3A38"/>
              </a:solidFill>
              <a:round/>
              <a:headEnd/>
              <a:tailEnd/>
            </a:ln>
          </p:spPr>
          <p:txBody>
            <a:bodyPr lIns="45700" tIns="45700" rIns="45700" bIns="45700" anchor="ctr">
              <a:spAutoFit/>
            </a:bodyPr>
            <a:lstStyle/>
            <a:p>
              <a:pPr algn="ctr">
                <a:buSzPct val="25000"/>
              </a:pPr>
              <a:r>
                <a:rPr lang="fr-FR" sz="1600" b="1">
                  <a:solidFill>
                    <a:srgbClr val="FFFFFF"/>
                  </a:solidFill>
                  <a:latin typeface="Calibri" charset="0"/>
                  <a:cs typeface="Calibri" charset="0"/>
                  <a:sym typeface="Calibri" charset="0"/>
                </a:rPr>
                <a:t>Maître +</a:t>
              </a:r>
            </a:p>
          </p:txBody>
        </p:sp>
      </p:grpSp>
      <p:sp>
        <p:nvSpPr>
          <p:cNvPr id="229" name="Shape 229"/>
          <p:cNvSpPr txBox="1">
            <a:spLocks noChangeArrowheads="1"/>
          </p:cNvSpPr>
          <p:nvPr/>
        </p:nvSpPr>
        <p:spPr bwMode="auto">
          <a:xfrm>
            <a:off x="609600" y="1547813"/>
            <a:ext cx="5274733"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SzPct val="25000"/>
            </a:pPr>
            <a:r>
              <a:rPr lang="fr-FR" sz="2000" b="1">
                <a:solidFill>
                  <a:srgbClr val="E46C0A"/>
                </a:solidFill>
                <a:latin typeface="Calibri" charset="0"/>
                <a:cs typeface="Calibri" charset="0"/>
                <a:sym typeface="Calibri" charset="0"/>
              </a:rPr>
              <a:t>L’organisation du travail du  maître </a:t>
            </a:r>
          </a:p>
          <a:p>
            <a:pPr eaLnBrk="1" hangingPunct="1">
              <a:buSzPct val="25000"/>
            </a:pPr>
            <a:r>
              <a:rPr lang="fr-FR" sz="2000" b="1">
                <a:solidFill>
                  <a:srgbClr val="E46C0A"/>
                </a:solidFill>
                <a:latin typeface="Calibri" charset="0"/>
                <a:cs typeface="Calibri" charset="0"/>
                <a:sym typeface="Calibri" charset="0"/>
              </a:rPr>
              <a:t>supplémentaire permet de :</a:t>
            </a:r>
          </a:p>
          <a:p>
            <a:pPr eaLnBrk="1" hangingPunct="1"/>
            <a:endParaRPr lang="fr-FR" sz="1800">
              <a:latin typeface="Calibri" charset="0"/>
              <a:cs typeface="Calibri" charset="0"/>
              <a:sym typeface="Calibri" charset="0"/>
            </a:endParaRPr>
          </a:p>
        </p:txBody>
      </p:sp>
    </p:spTree>
    <p:extLst>
      <p:ext uri="{BB962C8B-B14F-4D97-AF65-F5344CB8AC3E}">
        <p14:creationId xmlns:p14="http://schemas.microsoft.com/office/powerpoint/2010/main" val="1730209337"/>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212"/>
          <p:cNvSpPr txBox="1">
            <a:spLocks noGrp="1"/>
          </p:cNvSpPr>
          <p:nvPr>
            <p:ph type="title"/>
          </p:nvPr>
        </p:nvSpPr>
        <p:spPr>
          <a:xfrm>
            <a:off x="609600" y="461963"/>
            <a:ext cx="10972800" cy="768350"/>
          </a:xfrm>
        </p:spPr>
        <p:txBody>
          <a:bodyPr tIns="45700" bIns="45700">
            <a:spAutoFit/>
          </a:bodyPr>
          <a:lstStyle/>
          <a:p>
            <a:pPr eaLnBrk="1" hangingPunct="1">
              <a:spcBef>
                <a:spcPct val="0"/>
              </a:spcBef>
              <a:buClr>
                <a:srgbClr val="E46C0A"/>
              </a:buClr>
              <a:buSzPct val="25000"/>
              <a:buFontTx/>
              <a:buNone/>
            </a:pPr>
            <a:r>
              <a:rPr lang="fr-FR" sz="4400" b="1">
                <a:solidFill>
                  <a:srgbClr val="E46C0A"/>
                </a:solidFill>
                <a:latin typeface="Arial" charset="0"/>
                <a:cs typeface="Arial" charset="0"/>
              </a:rPr>
              <a:t>Focale « situations »</a:t>
            </a:r>
          </a:p>
        </p:txBody>
      </p:sp>
      <p:sp>
        <p:nvSpPr>
          <p:cNvPr id="213" name="Shape 213"/>
          <p:cNvSpPr txBox="1">
            <a:spLocks noGrp="1"/>
          </p:cNvSpPr>
          <p:nvPr>
            <p:ph type="body" idx="1"/>
          </p:nvPr>
        </p:nvSpPr>
        <p:spPr>
          <a:xfrm>
            <a:off x="609600" y="2098675"/>
            <a:ext cx="10972800" cy="3939499"/>
          </a:xfrm>
        </p:spPr>
        <p:txBody>
          <a:bodyPr tIns="45700" bIns="45700">
            <a:spAutoFit/>
          </a:bodyPr>
          <a:lstStyle/>
          <a:p>
            <a:pPr indent="-342900" eaLnBrk="1" hangingPunct="1">
              <a:spcBef>
                <a:spcPct val="0"/>
              </a:spcBef>
              <a:buClr>
                <a:srgbClr val="000000"/>
              </a:buClr>
              <a:buSzPct val="98000"/>
              <a:buFont typeface="Calibri" charset="0"/>
              <a:buChar char="•"/>
            </a:pPr>
            <a:r>
              <a:rPr lang="fr-FR" sz="2200" dirty="0">
                <a:latin typeface="Calibri" charset="0"/>
                <a:cs typeface="Calibri" charset="0"/>
                <a:sym typeface="Calibri" charset="0"/>
              </a:rPr>
              <a:t>Les situations d’enseignement-apprentissage et leur aménagement </a:t>
            </a:r>
          </a:p>
          <a:p>
            <a:pPr indent="-342900" eaLnBrk="1" hangingPunct="1">
              <a:spcBef>
                <a:spcPct val="0"/>
              </a:spcBef>
              <a:buClr>
                <a:srgbClr val="000000"/>
              </a:buClr>
              <a:buSzPct val="98000"/>
              <a:buFont typeface="Calibri" charset="0"/>
              <a:buChar char="•"/>
            </a:pPr>
            <a:r>
              <a:rPr lang="fr-FR" sz="2200" dirty="0">
                <a:latin typeface="Calibri" charset="0"/>
                <a:cs typeface="Calibri" charset="0"/>
                <a:sym typeface="Calibri" charset="0"/>
              </a:rPr>
              <a:t>Les connexions/déconnexions des situations mises en œuvre par les deux enseignants</a:t>
            </a:r>
          </a:p>
          <a:p>
            <a:pPr indent="-342900" eaLnBrk="1" hangingPunct="1">
              <a:spcBef>
                <a:spcPts val="450"/>
              </a:spcBef>
              <a:buClr>
                <a:srgbClr val="000000"/>
              </a:buClr>
              <a:buSzPct val="98000"/>
              <a:buFont typeface="Calibri" charset="0"/>
              <a:buChar char="•"/>
            </a:pPr>
            <a:r>
              <a:rPr lang="fr-FR" sz="2200" dirty="0">
                <a:latin typeface="Calibri" charset="0"/>
                <a:cs typeface="Calibri" charset="0"/>
                <a:sym typeface="Calibri" charset="0"/>
              </a:rPr>
              <a:t>L’aménagement de l’espace</a:t>
            </a:r>
          </a:p>
          <a:p>
            <a:pPr indent="-342900" eaLnBrk="1" hangingPunct="1">
              <a:spcBef>
                <a:spcPts val="450"/>
              </a:spcBef>
              <a:buClr>
                <a:srgbClr val="000000"/>
              </a:buClr>
              <a:buSzPct val="98000"/>
              <a:buFont typeface="Calibri" charset="0"/>
              <a:buChar char="•"/>
            </a:pPr>
            <a:r>
              <a:rPr lang="fr-FR" sz="2200" dirty="0">
                <a:latin typeface="Calibri" charset="0"/>
                <a:cs typeface="Calibri" charset="0"/>
                <a:sym typeface="Calibri" charset="0"/>
              </a:rPr>
              <a:t>Les variations des groupements d’élèves</a:t>
            </a:r>
          </a:p>
          <a:p>
            <a:pPr indent="-342900" eaLnBrk="1" hangingPunct="1">
              <a:spcBef>
                <a:spcPts val="450"/>
              </a:spcBef>
              <a:buClr>
                <a:srgbClr val="000000"/>
              </a:buClr>
              <a:buSzPct val="98000"/>
              <a:buFont typeface="Calibri" charset="0"/>
              <a:buChar char="•"/>
            </a:pPr>
            <a:r>
              <a:rPr lang="fr-FR" sz="2200" dirty="0">
                <a:latin typeface="Calibri" charset="0"/>
                <a:cs typeface="Calibri" charset="0"/>
                <a:sym typeface="Calibri" charset="0"/>
              </a:rPr>
              <a:t>Les temps d’activités, les formats pédagogiques</a:t>
            </a:r>
          </a:p>
          <a:p>
            <a:pPr indent="-342900" eaLnBrk="1" hangingPunct="1">
              <a:spcBef>
                <a:spcPts val="450"/>
              </a:spcBef>
              <a:buClr>
                <a:srgbClr val="000000"/>
              </a:buClr>
              <a:buSzPct val="98000"/>
              <a:buFont typeface="Calibri" charset="0"/>
              <a:buChar char="•"/>
            </a:pPr>
            <a:r>
              <a:rPr lang="fr-FR" sz="2200" dirty="0">
                <a:latin typeface="Calibri" charset="0"/>
                <a:cs typeface="Calibri" charset="0"/>
                <a:sym typeface="Calibri" charset="0"/>
              </a:rPr>
              <a:t>La nature des verbalisations et des explicitations</a:t>
            </a:r>
          </a:p>
          <a:p>
            <a:pPr indent="-342900" eaLnBrk="1" hangingPunct="1">
              <a:spcBef>
                <a:spcPts val="450"/>
              </a:spcBef>
              <a:buClr>
                <a:srgbClr val="000000"/>
              </a:buClr>
              <a:buSzPct val="98000"/>
              <a:buFont typeface="Calibri" charset="0"/>
              <a:buChar char="•"/>
            </a:pPr>
            <a:r>
              <a:rPr lang="fr-FR" sz="2200" dirty="0">
                <a:latin typeface="Calibri" charset="0"/>
                <a:cs typeface="Calibri" charset="0"/>
                <a:sym typeface="Calibri" charset="0"/>
              </a:rPr>
              <a:t>Les outils de référence, les affichages</a:t>
            </a:r>
          </a:p>
          <a:p>
            <a:pPr indent="-342900" eaLnBrk="1" hangingPunct="1">
              <a:spcBef>
                <a:spcPts val="450"/>
              </a:spcBef>
              <a:buClr>
                <a:srgbClr val="000000"/>
              </a:buClr>
              <a:buSzPct val="98000"/>
              <a:buFont typeface="Calibri" charset="0"/>
              <a:buChar char="•"/>
            </a:pPr>
            <a:r>
              <a:rPr lang="fr-FR" sz="2200" dirty="0">
                <a:latin typeface="Calibri" charset="0"/>
                <a:cs typeface="Calibri" charset="0"/>
                <a:sym typeface="Calibri" charset="0"/>
              </a:rPr>
              <a:t>La construction de l’autonomie </a:t>
            </a:r>
          </a:p>
          <a:p>
            <a:pPr indent="-342900" eaLnBrk="1" hangingPunct="1">
              <a:spcBef>
                <a:spcPts val="450"/>
              </a:spcBef>
              <a:buClr>
                <a:srgbClr val="000000"/>
              </a:buClr>
              <a:buSzPct val="98000"/>
              <a:buFont typeface="Calibri" charset="0"/>
              <a:buChar char="•"/>
            </a:pPr>
            <a:endParaRPr lang="fr-FR" sz="2200" dirty="0">
              <a:latin typeface="Calibri" charset="0"/>
              <a:cs typeface="Calibri" charset="0"/>
              <a:sym typeface="Calibri" charset="0"/>
            </a:endParaRPr>
          </a:p>
          <a:p>
            <a:pPr indent="-342900" eaLnBrk="1" hangingPunct="1">
              <a:spcBef>
                <a:spcPts val="450"/>
              </a:spcBef>
              <a:buClr>
                <a:srgbClr val="000000"/>
              </a:buClr>
              <a:buSzPct val="98000"/>
              <a:buFont typeface="Calibri" charset="0"/>
              <a:buChar char="•"/>
            </a:pPr>
            <a:r>
              <a:rPr lang="fr-FR" sz="2200" dirty="0">
                <a:latin typeface="Calibri" charset="0"/>
                <a:cs typeface="Calibri" charset="0"/>
                <a:sym typeface="Calibri" charset="0"/>
              </a:rPr>
              <a:t>Analyse de modalités d’organisation : </a:t>
            </a:r>
            <a:r>
              <a:rPr lang="fr-FR" sz="2200" dirty="0" err="1">
                <a:latin typeface="Calibri" charset="0"/>
                <a:cs typeface="Calibri" charset="0"/>
                <a:sym typeface="Calibri" charset="0"/>
              </a:rPr>
              <a:t>cf</a:t>
            </a:r>
            <a:r>
              <a:rPr lang="fr-FR" sz="2200" dirty="0">
                <a:latin typeface="Calibri" charset="0"/>
                <a:cs typeface="Calibri" charset="0"/>
                <a:sym typeface="Calibri" charset="0"/>
              </a:rPr>
              <a:t> – document – ateliers dans les salles.</a:t>
            </a:r>
          </a:p>
        </p:txBody>
      </p:sp>
      <p:sp>
        <p:nvSpPr>
          <p:cNvPr id="214" name="Shape 214"/>
          <p:cNvSpPr txBox="1">
            <a:spLocks noChangeArrowheads="1"/>
          </p:cNvSpPr>
          <p:nvPr/>
        </p:nvSpPr>
        <p:spPr bwMode="auto">
          <a:xfrm>
            <a:off x="609600" y="1619251"/>
            <a:ext cx="10972800"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SzPct val="25000"/>
            </a:pPr>
            <a:r>
              <a:rPr lang="fr-FR" sz="2000" b="1">
                <a:solidFill>
                  <a:srgbClr val="E46C0A"/>
                </a:solidFill>
                <a:latin typeface="Calibri" charset="0"/>
                <a:cs typeface="Calibri" charset="0"/>
                <a:sym typeface="Calibri" charset="0"/>
              </a:rPr>
              <a:t>Le travail avec le maître supplémentaire permet de repenser :</a:t>
            </a:r>
          </a:p>
          <a:p>
            <a:pPr eaLnBrk="1" hangingPunct="1"/>
            <a:endParaRPr lang="fr-FR" sz="1800">
              <a:latin typeface="Calibri" charset="0"/>
              <a:cs typeface="Calibri" charset="0"/>
              <a:sym typeface="Calibri" charset="0"/>
            </a:endParaRPr>
          </a:p>
        </p:txBody>
      </p:sp>
    </p:spTree>
    <p:extLst>
      <p:ext uri="{BB962C8B-B14F-4D97-AF65-F5344CB8AC3E}">
        <p14:creationId xmlns:p14="http://schemas.microsoft.com/office/powerpoint/2010/main" val="274258597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5" name="Objet 3"/>
          <p:cNvGraphicFramePr>
            <a:graphicFrameLocks noChangeAspect="1"/>
          </p:cNvGraphicFramePr>
          <p:nvPr>
            <p:extLst>
              <p:ext uri="{D42A27DB-BD31-4B8C-83A1-F6EECF244321}">
                <p14:modId xmlns:p14="http://schemas.microsoft.com/office/powerpoint/2010/main" val="3375452961"/>
              </p:ext>
            </p:extLst>
          </p:nvPr>
        </p:nvGraphicFramePr>
        <p:xfrm>
          <a:off x="-141817" y="-722313"/>
          <a:ext cx="12545484" cy="7569201"/>
        </p:xfrm>
        <a:graphic>
          <a:graphicData uri="http://schemas.openxmlformats.org/presentationml/2006/ole">
            <mc:AlternateContent xmlns:mc="http://schemas.openxmlformats.org/markup-compatibility/2006">
              <mc:Choice xmlns:v="urn:schemas-microsoft-com:vml" Requires="v">
                <p:oleObj spid="_x0000_s24595" name="Document" r:id="rId3" imgW="5918200" imgH="4762500" progId="Word.Document.12">
                  <p:embed/>
                </p:oleObj>
              </mc:Choice>
              <mc:Fallback>
                <p:oleObj name="Document" r:id="rId3" imgW="5918200" imgH="476250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817" y="-722313"/>
                        <a:ext cx="12545484" cy="7569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262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3" name="Espace réservé du contenu 2"/>
          <p:cNvSpPr>
            <a:spLocks noGrp="1"/>
          </p:cNvSpPr>
          <p:nvPr>
            <p:ph idx="1"/>
          </p:nvPr>
        </p:nvSpPr>
        <p:spPr>
          <a:xfrm>
            <a:off x="677334" y="2160590"/>
            <a:ext cx="8596668" cy="2911420"/>
          </a:xfrm>
        </p:spPr>
        <p:txBody>
          <a:bodyPr/>
          <a:lstStyle/>
          <a:p>
            <a:r>
              <a:rPr lang="fr-FR" dirty="0"/>
              <a:t>PDMQC : le contexte national et académique</a:t>
            </a:r>
          </a:p>
          <a:p>
            <a:r>
              <a:rPr lang="fr-FR" dirty="0"/>
              <a:t>PDMQC : Dilemmes, rôle et missions…</a:t>
            </a:r>
          </a:p>
          <a:p>
            <a:r>
              <a:rPr lang="fr-FR" dirty="0"/>
              <a:t>PDMQC : synthèse, aller plus loin.</a:t>
            </a:r>
          </a:p>
          <a:p>
            <a:r>
              <a:rPr lang="fr-FR" dirty="0"/>
              <a:t>PDMQC : projet de travail</a:t>
            </a:r>
          </a:p>
          <a:p>
            <a:endParaRPr lang="fr-FR" dirty="0"/>
          </a:p>
          <a:p>
            <a:endParaRPr lang="fr-FR" dirty="0"/>
          </a:p>
        </p:txBody>
      </p:sp>
    </p:spTree>
    <p:extLst>
      <p:ext uri="{BB962C8B-B14F-4D97-AF65-F5344CB8AC3E}">
        <p14:creationId xmlns:p14="http://schemas.microsoft.com/office/powerpoint/2010/main" val="2310736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Shape 24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34" y="1554164"/>
            <a:ext cx="11349567" cy="4929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8" name="Shape 242"/>
          <p:cNvSpPr txBox="1">
            <a:spLocks noChangeArrowheads="1"/>
          </p:cNvSpPr>
          <p:nvPr/>
        </p:nvSpPr>
        <p:spPr bwMode="auto">
          <a:xfrm>
            <a:off x="766234" y="461964"/>
            <a:ext cx="10773833"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sz="3300" b="1">
                <a:solidFill>
                  <a:srgbClr val="E46C0A"/>
                </a:solidFill>
              </a:rPr>
              <a:t>Questionner les formats pédagogiques</a:t>
            </a:r>
          </a:p>
        </p:txBody>
      </p:sp>
    </p:spTree>
    <p:extLst>
      <p:ext uri="{BB962C8B-B14F-4D97-AF65-F5344CB8AC3E}">
        <p14:creationId xmlns:p14="http://schemas.microsoft.com/office/powerpoint/2010/main" val="1547169296"/>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Observer, décrire, interpréter des situations d’enseignement</a:t>
            </a:r>
          </a:p>
        </p:txBody>
      </p:sp>
      <p:sp>
        <p:nvSpPr>
          <p:cNvPr id="3" name="Espace réservé du contenu 2"/>
          <p:cNvSpPr>
            <a:spLocks noGrp="1"/>
          </p:cNvSpPr>
          <p:nvPr>
            <p:ph idx="1"/>
          </p:nvPr>
        </p:nvSpPr>
        <p:spPr/>
        <p:txBody>
          <a:bodyPr/>
          <a:lstStyle/>
          <a:p>
            <a:pPr>
              <a:spcBef>
                <a:spcPts val="0"/>
              </a:spcBef>
              <a:buFont typeface="Arial" panose="020B0604020202020204" pitchFamily="34" charset="0"/>
              <a:buChar char="•"/>
              <a:defRPr/>
            </a:pPr>
            <a:r>
              <a:rPr lang="fr-FR" b="1" kern="0" dirty="0">
                <a:latin typeface="Calibri" panose="020F0502020204030204" pitchFamily="34" charset="0"/>
                <a:ea typeface="Arial"/>
                <a:cs typeface="Arial"/>
                <a:sym typeface="Arial"/>
                <a:rtl val="0"/>
              </a:rPr>
              <a:t>Décrire les faits observés le plus précisément possible </a:t>
            </a:r>
            <a:r>
              <a:rPr lang="fr-FR" kern="0" dirty="0">
                <a:latin typeface="Calibri" panose="020F0502020204030204" pitchFamily="34" charset="0"/>
                <a:ea typeface="Arial"/>
                <a:cs typeface="Arial"/>
                <a:sym typeface="Arial"/>
                <a:rtl val="0"/>
              </a:rPr>
              <a:t>: comportements du maître (verbalisation, communication non verbale, ...), comportements des élèves, contexte, etc. </a:t>
            </a:r>
          </a:p>
          <a:p>
            <a:pPr>
              <a:spcBef>
                <a:spcPts val="0"/>
              </a:spcBef>
              <a:buFont typeface="Arial" panose="020B0604020202020204" pitchFamily="34" charset="0"/>
              <a:buChar char="•"/>
              <a:defRPr/>
            </a:pPr>
            <a:r>
              <a:rPr lang="fr-FR" b="1" kern="0" dirty="0">
                <a:latin typeface="Calibri" panose="020F0502020204030204" pitchFamily="34" charset="0"/>
                <a:ea typeface="Arial"/>
                <a:cs typeface="Arial"/>
                <a:sym typeface="Arial"/>
                <a:rtl val="0"/>
              </a:rPr>
              <a:t>Prendre le risque d’interpréter les comportements du maître </a:t>
            </a:r>
            <a:r>
              <a:rPr lang="fr-FR" kern="0" dirty="0">
                <a:latin typeface="Calibri" panose="020F0502020204030204" pitchFamily="34" charset="0"/>
                <a:ea typeface="Arial"/>
                <a:cs typeface="Arial"/>
                <a:sym typeface="Arial"/>
                <a:rtl val="0"/>
              </a:rPr>
              <a:t>: </a:t>
            </a:r>
            <a:r>
              <a:rPr lang="fr-FR" i="1" kern="0" dirty="0">
                <a:latin typeface="Calibri" panose="020F0502020204030204" pitchFamily="34" charset="0"/>
                <a:ea typeface="Arial"/>
                <a:cs typeface="Arial"/>
                <a:sym typeface="Arial"/>
                <a:rtl val="0"/>
              </a:rPr>
              <a:t>« qu'est-ce qui a pu le conduire à agir ainsi ? » </a:t>
            </a:r>
            <a:r>
              <a:rPr lang="fr-FR" kern="0" dirty="0">
                <a:latin typeface="Calibri" panose="020F0502020204030204" pitchFamily="34" charset="0"/>
                <a:ea typeface="Arial"/>
                <a:cs typeface="Arial"/>
                <a:sym typeface="Arial"/>
                <a:rtl val="0"/>
              </a:rPr>
              <a:t>(postuler la cohérence de la pratique observée et identifier ses fondements)</a:t>
            </a:r>
          </a:p>
          <a:p>
            <a:pPr>
              <a:spcBef>
                <a:spcPts val="0"/>
              </a:spcBef>
              <a:buFont typeface="Arial" panose="020B0604020202020204" pitchFamily="34" charset="0"/>
              <a:buChar char="•"/>
              <a:defRPr/>
            </a:pPr>
            <a:r>
              <a:rPr lang="fr-FR" b="1" kern="0" dirty="0">
                <a:latin typeface="Calibri" panose="020F0502020204030204" pitchFamily="34" charset="0"/>
                <a:ea typeface="Arial"/>
                <a:cs typeface="Arial"/>
                <a:sym typeface="Arial"/>
                <a:rtl val="0"/>
              </a:rPr>
              <a:t>S’interroger sur les conflits de critères </a:t>
            </a:r>
            <a:r>
              <a:rPr lang="fr-FR" kern="0" dirty="0">
                <a:latin typeface="Calibri" panose="020F0502020204030204" pitchFamily="34" charset="0"/>
                <a:ea typeface="Arial"/>
                <a:cs typeface="Arial"/>
                <a:sym typeface="Arial"/>
                <a:rtl val="0"/>
              </a:rPr>
              <a:t>et sur les dilemmes rencontrés (tels qu’ils ont été résolus en actes) : </a:t>
            </a:r>
            <a:r>
              <a:rPr lang="fr-FR" i="1" kern="0" dirty="0">
                <a:latin typeface="Calibri" panose="020F0502020204030204" pitchFamily="34" charset="0"/>
                <a:ea typeface="Arial"/>
                <a:cs typeface="Arial"/>
                <a:sym typeface="Arial"/>
                <a:rtl val="0"/>
              </a:rPr>
              <a:t>« En procédant comme il l’a fait, qu’est-ce que le maître a gagné ? Qu’a-t-il perdu ? » </a:t>
            </a:r>
            <a:r>
              <a:rPr lang="fr-FR" kern="0" dirty="0">
                <a:latin typeface="Calibri" panose="020F0502020204030204" pitchFamily="34" charset="0"/>
                <a:ea typeface="Arial"/>
                <a:cs typeface="Arial"/>
                <a:sym typeface="Arial"/>
                <a:rtl val="0"/>
              </a:rPr>
              <a:t>(formuler des hypothèses) </a:t>
            </a:r>
          </a:p>
          <a:p>
            <a:pPr>
              <a:spcBef>
                <a:spcPts val="0"/>
              </a:spcBef>
              <a:buFont typeface="Arial" panose="020B0604020202020204" pitchFamily="34" charset="0"/>
              <a:buChar char="•"/>
              <a:defRPr/>
            </a:pPr>
            <a:r>
              <a:rPr lang="fr-FR" b="1" kern="0" dirty="0">
                <a:latin typeface="Calibri" panose="020F0502020204030204" pitchFamily="34" charset="0"/>
                <a:ea typeface="Arial"/>
                <a:cs typeface="Arial"/>
                <a:sym typeface="Arial"/>
                <a:rtl val="0"/>
              </a:rPr>
              <a:t>Rechercher et analyser des alternatives </a:t>
            </a:r>
            <a:r>
              <a:rPr lang="fr-FR" kern="0" dirty="0">
                <a:latin typeface="Calibri" panose="020F0502020204030204" pitchFamily="34" charset="0"/>
                <a:ea typeface="Arial"/>
                <a:cs typeface="Arial"/>
                <a:sym typeface="Arial"/>
                <a:rtl val="0"/>
              </a:rPr>
              <a:t>(à quelles conditions, dans quel contexte ? « </a:t>
            </a:r>
            <a:r>
              <a:rPr lang="fr-FR" i="1" kern="0" dirty="0">
                <a:latin typeface="Calibri" panose="020F0502020204030204" pitchFamily="34" charset="0"/>
                <a:ea typeface="Arial"/>
                <a:cs typeface="Arial"/>
                <a:sym typeface="Arial"/>
                <a:rtl val="0"/>
              </a:rPr>
              <a:t>Qu’aurait-il gagné et perdu à les choisir ? »)</a:t>
            </a:r>
            <a:r>
              <a:rPr lang="fr-FR" kern="0" dirty="0">
                <a:latin typeface="Calibri" panose="020F0502020204030204" pitchFamily="34" charset="0"/>
                <a:ea typeface="Arial"/>
                <a:cs typeface="Arial"/>
                <a:sym typeface="Arial"/>
                <a:rtl val="0"/>
              </a:rPr>
              <a:t> Argumenter en explicitant les savoirs et les valeurs mobilisés pour le soutenir (s’efforcer de sortir de l’implicite des doxas pédagogiques et des normes didactiques décontextualisées)</a:t>
            </a:r>
          </a:p>
          <a:p>
            <a:endParaRPr lang="fr-FR" dirty="0"/>
          </a:p>
        </p:txBody>
      </p:sp>
    </p:spTree>
    <p:extLst>
      <p:ext uri="{BB962C8B-B14F-4D97-AF65-F5344CB8AC3E}">
        <p14:creationId xmlns:p14="http://schemas.microsoft.com/office/powerpoint/2010/main" val="1319032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Pour synthétiser et aller plus loin à propos des missions du PDMQC</a:t>
            </a: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633829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pied de page 2"/>
          <p:cNvSpPr>
            <a:spLocks noGrp="1"/>
          </p:cNvSpPr>
          <p:nvPr>
            <p:ph type="ftr" sz="quarter" idx="11"/>
          </p:nvPr>
        </p:nvSpPr>
        <p:spPr/>
        <p:txBody>
          <a:bodyPr/>
          <a:lstStyle/>
          <a:p>
            <a:pPr>
              <a:defRPr/>
            </a:pPr>
            <a:r>
              <a:rPr lang="fr-FR"/>
              <a:t>Intervention Paris,  Octobre 2013</a:t>
            </a:r>
          </a:p>
        </p:txBody>
      </p:sp>
      <p:sp>
        <p:nvSpPr>
          <p:cNvPr id="18" name="Espace réservé du numéro de diapositive 3"/>
          <p:cNvSpPr>
            <a:spLocks noGrp="1"/>
          </p:cNvSpPr>
          <p:nvPr>
            <p:ph type="sldNum" sz="quarter" idx="12"/>
          </p:nvPr>
        </p:nvSpPr>
        <p:spPr/>
        <p:txBody>
          <a:bodyPr/>
          <a:lstStyle/>
          <a:p>
            <a:pPr>
              <a:defRPr/>
            </a:pPr>
            <a:fld id="{7648B173-46F8-DB49-A2EA-E4774657A050}" type="slidenum">
              <a:rPr lang="fr-FR"/>
              <a:pPr>
                <a:defRPr/>
              </a:pPr>
              <a:t>33</a:t>
            </a:fld>
            <a:endParaRPr lang="fr-FR"/>
          </a:p>
        </p:txBody>
      </p:sp>
      <p:sp>
        <p:nvSpPr>
          <p:cNvPr id="235531" name="Text Box 11"/>
          <p:cNvSpPr txBox="1">
            <a:spLocks noChangeArrowheads="1"/>
          </p:cNvSpPr>
          <p:nvPr/>
        </p:nvSpPr>
        <p:spPr bwMode="auto">
          <a:xfrm>
            <a:off x="527051" y="2565400"/>
            <a:ext cx="4129616" cy="3762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Difficulté/très grande difficulté</a:t>
            </a:r>
          </a:p>
        </p:txBody>
      </p:sp>
      <p:sp>
        <p:nvSpPr>
          <p:cNvPr id="235532" name="Text Box 12"/>
          <p:cNvSpPr txBox="1">
            <a:spLocks noChangeArrowheads="1"/>
          </p:cNvSpPr>
          <p:nvPr/>
        </p:nvSpPr>
        <p:spPr bwMode="auto">
          <a:xfrm>
            <a:off x="334433" y="1916114"/>
            <a:ext cx="3168651" cy="3762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Besoins/niveau</a:t>
            </a:r>
          </a:p>
        </p:txBody>
      </p:sp>
      <p:sp>
        <p:nvSpPr>
          <p:cNvPr id="235533" name="Text Box 13"/>
          <p:cNvSpPr txBox="1">
            <a:spLocks noChangeArrowheads="1"/>
          </p:cNvSpPr>
          <p:nvPr/>
        </p:nvSpPr>
        <p:spPr bwMode="auto">
          <a:xfrm>
            <a:off x="719667" y="3213100"/>
            <a:ext cx="3744384" cy="3762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Hétérogénéité/homogénéité</a:t>
            </a:r>
          </a:p>
        </p:txBody>
      </p:sp>
      <p:sp>
        <p:nvSpPr>
          <p:cNvPr id="235534" name="Text Box 14"/>
          <p:cNvSpPr txBox="1">
            <a:spLocks noChangeArrowheads="1"/>
          </p:cNvSpPr>
          <p:nvPr/>
        </p:nvSpPr>
        <p:spPr bwMode="auto">
          <a:xfrm>
            <a:off x="719667" y="3860800"/>
            <a:ext cx="3168651" cy="3762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Collectif/individuel</a:t>
            </a:r>
          </a:p>
        </p:txBody>
      </p:sp>
      <p:sp>
        <p:nvSpPr>
          <p:cNvPr id="235535" name="Text Box 15"/>
          <p:cNvSpPr txBox="1">
            <a:spLocks noChangeArrowheads="1"/>
          </p:cNvSpPr>
          <p:nvPr/>
        </p:nvSpPr>
        <p:spPr bwMode="auto">
          <a:xfrm>
            <a:off x="912284" y="4437064"/>
            <a:ext cx="4224867" cy="3762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internalisation./externalisation</a:t>
            </a:r>
          </a:p>
        </p:txBody>
      </p:sp>
      <p:sp>
        <p:nvSpPr>
          <p:cNvPr id="235536" name="Text Box 16"/>
          <p:cNvSpPr txBox="1">
            <a:spLocks noChangeArrowheads="1"/>
          </p:cNvSpPr>
          <p:nvPr/>
        </p:nvSpPr>
        <p:spPr bwMode="auto">
          <a:xfrm>
            <a:off x="7535334" y="4076700"/>
            <a:ext cx="3839633" cy="3762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Pilotage/réponse spontanée</a:t>
            </a:r>
          </a:p>
        </p:txBody>
      </p:sp>
      <p:sp>
        <p:nvSpPr>
          <p:cNvPr id="235537" name="Text Box 17"/>
          <p:cNvSpPr txBox="1">
            <a:spLocks noChangeArrowheads="1"/>
          </p:cNvSpPr>
          <p:nvPr/>
        </p:nvSpPr>
        <p:spPr bwMode="auto">
          <a:xfrm>
            <a:off x="8401052" y="3429000"/>
            <a:ext cx="3168649" cy="3762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Evaluation/expérience</a:t>
            </a:r>
          </a:p>
        </p:txBody>
      </p:sp>
      <p:sp>
        <p:nvSpPr>
          <p:cNvPr id="235538" name="Text Box 18"/>
          <p:cNvSpPr txBox="1">
            <a:spLocks noChangeArrowheads="1"/>
          </p:cNvSpPr>
          <p:nvPr/>
        </p:nvSpPr>
        <p:spPr bwMode="auto">
          <a:xfrm>
            <a:off x="8496300" y="2492376"/>
            <a:ext cx="3168651" cy="6508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Estime de soi/capital d</a:t>
            </a:r>
            <a:r>
              <a:rPr lang="ja-JP" altLang="fr-FR">
                <a:latin typeface="Arial"/>
                <a:cs typeface="+mn-cs"/>
              </a:rPr>
              <a:t>’</a:t>
            </a:r>
            <a:r>
              <a:rPr lang="fr-FR">
                <a:cs typeface="+mn-cs"/>
              </a:rPr>
              <a:t>adéquation</a:t>
            </a:r>
          </a:p>
        </p:txBody>
      </p:sp>
      <p:sp>
        <p:nvSpPr>
          <p:cNvPr id="235539" name="Text Box 19"/>
          <p:cNvSpPr txBox="1">
            <a:spLocks noChangeArrowheads="1"/>
          </p:cNvSpPr>
          <p:nvPr/>
        </p:nvSpPr>
        <p:spPr bwMode="auto">
          <a:xfrm>
            <a:off x="7152218" y="1989139"/>
            <a:ext cx="3168649" cy="3762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Motivation/adhésion</a:t>
            </a:r>
          </a:p>
        </p:txBody>
      </p:sp>
      <p:sp>
        <p:nvSpPr>
          <p:cNvPr id="235540" name="Text Box 20"/>
          <p:cNvSpPr txBox="1">
            <a:spLocks noChangeArrowheads="1"/>
          </p:cNvSpPr>
          <p:nvPr/>
        </p:nvSpPr>
        <p:spPr bwMode="auto">
          <a:xfrm>
            <a:off x="6383867" y="4652964"/>
            <a:ext cx="5568951" cy="3762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Equipe d</a:t>
            </a:r>
            <a:r>
              <a:rPr lang="ja-JP" altLang="fr-FR">
                <a:latin typeface="Arial"/>
                <a:cs typeface="+mn-cs"/>
              </a:rPr>
              <a:t>’</a:t>
            </a:r>
            <a:r>
              <a:rPr lang="fr-FR">
                <a:cs typeface="+mn-cs"/>
              </a:rPr>
              <a:t>école/équipe de circonscription</a:t>
            </a:r>
          </a:p>
        </p:txBody>
      </p:sp>
      <p:sp>
        <p:nvSpPr>
          <p:cNvPr id="235541" name="Text Box 21"/>
          <p:cNvSpPr txBox="1">
            <a:spLocks noChangeArrowheads="1"/>
          </p:cNvSpPr>
          <p:nvPr/>
        </p:nvSpPr>
        <p:spPr bwMode="auto">
          <a:xfrm>
            <a:off x="239184" y="5084764"/>
            <a:ext cx="5856816" cy="3762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Idéologie-doxas/ transformation des pratiques</a:t>
            </a:r>
          </a:p>
        </p:txBody>
      </p:sp>
      <p:sp>
        <p:nvSpPr>
          <p:cNvPr id="235542" name="Text Box 22"/>
          <p:cNvSpPr txBox="1">
            <a:spLocks noChangeArrowheads="1"/>
          </p:cNvSpPr>
          <p:nvPr/>
        </p:nvSpPr>
        <p:spPr bwMode="auto">
          <a:xfrm>
            <a:off x="6576484" y="5229225"/>
            <a:ext cx="5281083" cy="3762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Socioconstructivisme/behaviorisme</a:t>
            </a:r>
          </a:p>
        </p:txBody>
      </p:sp>
      <p:sp>
        <p:nvSpPr>
          <p:cNvPr id="235543" name="Text Box 23"/>
          <p:cNvSpPr txBox="1">
            <a:spLocks noChangeArrowheads="1"/>
          </p:cNvSpPr>
          <p:nvPr/>
        </p:nvSpPr>
        <p:spPr bwMode="auto">
          <a:xfrm>
            <a:off x="5039785" y="2636839"/>
            <a:ext cx="3168649" cy="3762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Public ciblé/tous</a:t>
            </a:r>
          </a:p>
        </p:txBody>
      </p:sp>
      <p:sp>
        <p:nvSpPr>
          <p:cNvPr id="235544" name="Text Box 24"/>
          <p:cNvSpPr txBox="1">
            <a:spLocks noChangeArrowheads="1"/>
          </p:cNvSpPr>
          <p:nvPr/>
        </p:nvSpPr>
        <p:spPr bwMode="auto">
          <a:xfrm>
            <a:off x="4656667" y="3429000"/>
            <a:ext cx="3359151" cy="3762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Anticipation/remédiation</a:t>
            </a:r>
          </a:p>
        </p:txBody>
      </p:sp>
      <p:sp>
        <p:nvSpPr>
          <p:cNvPr id="235545" name="Text Box 25"/>
          <p:cNvSpPr txBox="1">
            <a:spLocks noChangeArrowheads="1"/>
          </p:cNvSpPr>
          <p:nvPr/>
        </p:nvSpPr>
        <p:spPr bwMode="auto">
          <a:xfrm>
            <a:off x="897467" y="600075"/>
            <a:ext cx="7349067"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fr-FR" sz="3200" dirty="0">
                <a:cs typeface="+mn-cs"/>
              </a:rPr>
              <a:t>De nombreuses notions en tension</a:t>
            </a:r>
          </a:p>
        </p:txBody>
      </p:sp>
    </p:spTree>
    <p:extLst>
      <p:ext uri="{BB962C8B-B14F-4D97-AF65-F5344CB8AC3E}">
        <p14:creationId xmlns:p14="http://schemas.microsoft.com/office/powerpoint/2010/main" val="2947964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11"/>
          </p:nvPr>
        </p:nvSpPr>
        <p:spPr/>
        <p:txBody>
          <a:bodyPr/>
          <a:lstStyle/>
          <a:p>
            <a:pPr>
              <a:defRPr/>
            </a:pPr>
            <a:r>
              <a:rPr lang="fr-FR"/>
              <a:t>Intervention Paris,  Octobre 2013</a:t>
            </a:r>
          </a:p>
        </p:txBody>
      </p:sp>
      <p:sp>
        <p:nvSpPr>
          <p:cNvPr id="5" name="Espace réservé du numéro de diapositive 5"/>
          <p:cNvSpPr>
            <a:spLocks noGrp="1"/>
          </p:cNvSpPr>
          <p:nvPr>
            <p:ph type="sldNum" sz="quarter" idx="12"/>
          </p:nvPr>
        </p:nvSpPr>
        <p:spPr/>
        <p:txBody>
          <a:bodyPr/>
          <a:lstStyle/>
          <a:p>
            <a:pPr>
              <a:defRPr/>
            </a:pPr>
            <a:fld id="{1CDFB932-F3E0-BE42-8589-E9239994739B}" type="slidenum">
              <a:rPr lang="fr-FR"/>
              <a:pPr>
                <a:defRPr/>
              </a:pPr>
              <a:t>34</a:t>
            </a:fld>
            <a:endParaRPr lang="fr-FR"/>
          </a:p>
        </p:txBody>
      </p:sp>
      <p:sp>
        <p:nvSpPr>
          <p:cNvPr id="113666" name="Rectangle 2"/>
          <p:cNvSpPr>
            <a:spLocks noGrp="1" noChangeArrowheads="1"/>
          </p:cNvSpPr>
          <p:nvPr>
            <p:ph type="title"/>
          </p:nvPr>
        </p:nvSpPr>
        <p:spPr>
          <a:xfrm>
            <a:off x="658284" y="214842"/>
            <a:ext cx="10972800" cy="835025"/>
          </a:xfrm>
        </p:spPr>
        <p:txBody>
          <a:bodyPr/>
          <a:lstStyle/>
          <a:p>
            <a:pPr eaLnBrk="1" hangingPunct="1">
              <a:defRPr/>
            </a:pPr>
            <a:r>
              <a:rPr lang="fr-FR" sz="3600" dirty="0">
                <a:cs typeface="+mj-cs"/>
              </a:rPr>
              <a:t>Des leviers</a:t>
            </a:r>
          </a:p>
        </p:txBody>
      </p:sp>
      <p:sp>
        <p:nvSpPr>
          <p:cNvPr id="113667" name="Rectangle 3"/>
          <p:cNvSpPr>
            <a:spLocks noGrp="1" noChangeArrowheads="1"/>
          </p:cNvSpPr>
          <p:nvPr>
            <p:ph type="body" idx="1"/>
          </p:nvPr>
        </p:nvSpPr>
        <p:spPr>
          <a:xfrm>
            <a:off x="239185" y="1100668"/>
            <a:ext cx="11713633" cy="4901672"/>
          </a:xfrm>
        </p:spPr>
        <p:txBody>
          <a:bodyPr>
            <a:normAutofit fontScale="77500" lnSpcReduction="20000"/>
          </a:bodyPr>
          <a:lstStyle/>
          <a:p>
            <a:pPr eaLnBrk="1" hangingPunct="1">
              <a:lnSpc>
                <a:spcPct val="80000"/>
              </a:lnSpc>
              <a:defRPr/>
            </a:pPr>
            <a:r>
              <a:rPr lang="fr-FR" sz="2000" dirty="0">
                <a:cs typeface="+mn-cs"/>
              </a:rPr>
              <a:t>Les </a:t>
            </a:r>
            <a:r>
              <a:rPr lang="fr-FR" sz="2000" b="1" dirty="0">
                <a:cs typeface="+mn-cs"/>
              </a:rPr>
              <a:t>maîtres expérimentés</a:t>
            </a:r>
            <a:r>
              <a:rPr lang="fr-FR" sz="2000" dirty="0">
                <a:cs typeface="+mn-cs"/>
              </a:rPr>
              <a:t> font davantage progresser les élèves faibles que les enseignants novices. </a:t>
            </a:r>
          </a:p>
          <a:p>
            <a:pPr eaLnBrk="1" hangingPunct="1">
              <a:lnSpc>
                <a:spcPct val="80000"/>
              </a:lnSpc>
              <a:defRPr/>
            </a:pPr>
            <a:endParaRPr lang="fr-FR" sz="2000" dirty="0">
              <a:cs typeface="+mn-cs"/>
            </a:endParaRPr>
          </a:p>
          <a:p>
            <a:pPr eaLnBrk="1" hangingPunct="1">
              <a:lnSpc>
                <a:spcPct val="80000"/>
              </a:lnSpc>
              <a:defRPr/>
            </a:pPr>
            <a:r>
              <a:rPr lang="fr-FR" sz="2000" dirty="0">
                <a:cs typeface="+mn-cs"/>
              </a:rPr>
              <a:t>Les maîtres supplémentaires ne bénéficient ni aux enseignants titulaires ni aux élèves </a:t>
            </a:r>
            <a:r>
              <a:rPr lang="fr-FR" sz="2000" b="1" dirty="0">
                <a:cs typeface="+mn-cs"/>
              </a:rPr>
              <a:t>si leur mission n</a:t>
            </a:r>
            <a:r>
              <a:rPr lang="ja-JP" altLang="fr-FR" sz="2000" b="1" dirty="0">
                <a:latin typeface="Arial"/>
                <a:cs typeface="+mn-cs"/>
              </a:rPr>
              <a:t>’</a:t>
            </a:r>
            <a:r>
              <a:rPr lang="fr-FR" sz="2000" b="1" dirty="0">
                <a:cs typeface="+mn-cs"/>
              </a:rPr>
              <a:t>est pas définie.</a:t>
            </a:r>
          </a:p>
          <a:p>
            <a:pPr eaLnBrk="1" hangingPunct="1">
              <a:lnSpc>
                <a:spcPct val="80000"/>
              </a:lnSpc>
              <a:defRPr/>
            </a:pPr>
            <a:endParaRPr lang="fr-FR" sz="2000" dirty="0">
              <a:cs typeface="+mn-cs"/>
            </a:endParaRPr>
          </a:p>
          <a:p>
            <a:pPr eaLnBrk="1" hangingPunct="1">
              <a:lnSpc>
                <a:spcPct val="80000"/>
              </a:lnSpc>
              <a:defRPr/>
            </a:pPr>
            <a:r>
              <a:rPr lang="fr-FR" sz="2000" dirty="0">
                <a:cs typeface="+mn-cs"/>
              </a:rPr>
              <a:t>Eviter la dispersion des MS, privilégier des </a:t>
            </a:r>
            <a:r>
              <a:rPr lang="fr-FR" sz="2000" b="1" dirty="0">
                <a:cs typeface="+mn-cs"/>
              </a:rPr>
              <a:t>prises en charge intensives : </a:t>
            </a:r>
            <a:r>
              <a:rPr lang="fr-FR" sz="2000" dirty="0">
                <a:cs typeface="+mn-cs"/>
              </a:rPr>
              <a:t>une </a:t>
            </a:r>
            <a:r>
              <a:rPr lang="fr-FR" sz="2000" b="1" dirty="0">
                <a:cs typeface="+mn-cs"/>
              </a:rPr>
              <a:t>prise en charge des élèves pendant 6h/semaine</a:t>
            </a:r>
            <a:r>
              <a:rPr lang="fr-FR" sz="2000" dirty="0">
                <a:cs typeface="+mn-cs"/>
              </a:rPr>
              <a:t> est une condition de l</a:t>
            </a:r>
            <a:r>
              <a:rPr lang="ja-JP" altLang="fr-FR" sz="2000" dirty="0">
                <a:latin typeface="Arial"/>
                <a:cs typeface="+mn-cs"/>
              </a:rPr>
              <a:t>’</a:t>
            </a:r>
            <a:r>
              <a:rPr lang="fr-FR" sz="2000" dirty="0">
                <a:cs typeface="+mn-cs"/>
              </a:rPr>
              <a:t>efficacité du dispositif.</a:t>
            </a:r>
          </a:p>
          <a:p>
            <a:pPr eaLnBrk="1" hangingPunct="1">
              <a:lnSpc>
                <a:spcPct val="80000"/>
              </a:lnSpc>
              <a:defRPr/>
            </a:pPr>
            <a:endParaRPr lang="fr-FR" sz="2000" dirty="0">
              <a:cs typeface="+mn-cs"/>
            </a:endParaRPr>
          </a:p>
          <a:p>
            <a:pPr eaLnBrk="1" hangingPunct="1">
              <a:lnSpc>
                <a:spcPct val="80000"/>
              </a:lnSpc>
              <a:defRPr/>
            </a:pPr>
            <a:r>
              <a:rPr lang="fr-FR" sz="2000" dirty="0">
                <a:cs typeface="+mn-cs"/>
              </a:rPr>
              <a:t>Maximiser </a:t>
            </a:r>
            <a:r>
              <a:rPr lang="fr-FR" sz="2000" b="1" dirty="0">
                <a:cs typeface="+mn-cs"/>
              </a:rPr>
              <a:t>le temps d</a:t>
            </a:r>
            <a:r>
              <a:rPr lang="ja-JP" altLang="fr-FR" sz="2000" b="1" dirty="0">
                <a:latin typeface="Arial"/>
                <a:cs typeface="+mn-cs"/>
              </a:rPr>
              <a:t>’</a:t>
            </a:r>
            <a:r>
              <a:rPr lang="fr-FR" sz="2000" b="1" dirty="0">
                <a:cs typeface="+mn-cs"/>
              </a:rPr>
              <a:t>apprentissage</a:t>
            </a:r>
            <a:r>
              <a:rPr lang="fr-FR" sz="2000" dirty="0">
                <a:cs typeface="+mn-cs"/>
              </a:rPr>
              <a:t> de l</a:t>
            </a:r>
            <a:r>
              <a:rPr lang="ja-JP" altLang="fr-FR" sz="2000" dirty="0">
                <a:latin typeface="Arial"/>
                <a:cs typeface="+mn-cs"/>
              </a:rPr>
              <a:t>’</a:t>
            </a:r>
            <a:r>
              <a:rPr lang="fr-FR" sz="2000" dirty="0">
                <a:cs typeface="+mn-cs"/>
              </a:rPr>
              <a:t>élève </a:t>
            </a:r>
            <a:endParaRPr lang="fr-FR" sz="2000" b="1" dirty="0">
              <a:cs typeface="+mn-cs"/>
            </a:endParaRPr>
          </a:p>
          <a:p>
            <a:pPr eaLnBrk="1" hangingPunct="1">
              <a:lnSpc>
                <a:spcPct val="80000"/>
              </a:lnSpc>
              <a:defRPr/>
            </a:pPr>
            <a:endParaRPr lang="fr-FR" sz="2000" dirty="0">
              <a:cs typeface="+mn-cs"/>
            </a:endParaRPr>
          </a:p>
          <a:p>
            <a:pPr eaLnBrk="1" hangingPunct="1">
              <a:lnSpc>
                <a:spcPct val="80000"/>
              </a:lnSpc>
              <a:defRPr/>
            </a:pPr>
            <a:r>
              <a:rPr lang="fr-FR" sz="2000" dirty="0">
                <a:cs typeface="+mn-cs"/>
              </a:rPr>
              <a:t>MS : </a:t>
            </a:r>
            <a:r>
              <a:rPr lang="fr-FR" sz="2000" b="1" dirty="0">
                <a:cs typeface="+mn-cs"/>
              </a:rPr>
              <a:t>travail structuré, systématique, explicite</a:t>
            </a:r>
            <a:r>
              <a:rPr lang="fr-FR" sz="2000" dirty="0">
                <a:cs typeface="+mn-cs"/>
              </a:rPr>
              <a:t>. </a:t>
            </a:r>
          </a:p>
          <a:p>
            <a:pPr eaLnBrk="1" hangingPunct="1">
              <a:lnSpc>
                <a:spcPct val="80000"/>
              </a:lnSpc>
              <a:defRPr/>
            </a:pPr>
            <a:endParaRPr lang="fr-FR" sz="2000" b="1" dirty="0">
              <a:cs typeface="+mn-cs"/>
            </a:endParaRPr>
          </a:p>
          <a:p>
            <a:pPr eaLnBrk="1" hangingPunct="1">
              <a:lnSpc>
                <a:spcPct val="80000"/>
              </a:lnSpc>
              <a:defRPr/>
            </a:pPr>
            <a:r>
              <a:rPr lang="fr-FR" sz="2000" dirty="0">
                <a:cs typeface="+mn-cs"/>
              </a:rPr>
              <a:t>Mobiliser les facteurs d</a:t>
            </a:r>
            <a:r>
              <a:rPr lang="ja-JP" altLang="fr-FR" sz="2000" dirty="0">
                <a:latin typeface="Arial"/>
                <a:cs typeface="+mn-cs"/>
              </a:rPr>
              <a:t>’</a:t>
            </a:r>
            <a:r>
              <a:rPr lang="fr-FR" sz="2000" dirty="0">
                <a:cs typeface="+mn-cs"/>
              </a:rPr>
              <a:t>efficacité pédagogiques </a:t>
            </a:r>
            <a:r>
              <a:rPr lang="fr-FR" sz="2000" b="1" dirty="0">
                <a:cs typeface="+mn-cs"/>
              </a:rPr>
              <a:t>classiques: </a:t>
            </a:r>
            <a:r>
              <a:rPr lang="fr-FR" sz="2000" dirty="0">
                <a:cs typeface="+mn-cs"/>
              </a:rPr>
              <a:t>l</a:t>
            </a:r>
            <a:r>
              <a:rPr lang="ja-JP" altLang="fr-FR" sz="2000" dirty="0">
                <a:latin typeface="Arial"/>
                <a:cs typeface="+mn-cs"/>
              </a:rPr>
              <a:t>’</a:t>
            </a:r>
            <a:r>
              <a:rPr lang="fr-FR" sz="2000" dirty="0">
                <a:cs typeface="+mn-cs"/>
              </a:rPr>
              <a:t>action du MS ne doit pas être déconnectée des pratiques usuelles des maîtres de classe. Penser les actions </a:t>
            </a:r>
            <a:r>
              <a:rPr lang="fr-FR" sz="2000" b="1" dirty="0">
                <a:cs typeface="+mn-cs"/>
              </a:rPr>
              <a:t>en parfaite liaison</a:t>
            </a:r>
            <a:r>
              <a:rPr lang="fr-FR" sz="2000" dirty="0">
                <a:cs typeface="+mn-cs"/>
              </a:rPr>
              <a:t> avec les maîtres de classe. </a:t>
            </a:r>
          </a:p>
          <a:p>
            <a:pPr eaLnBrk="1" hangingPunct="1">
              <a:lnSpc>
                <a:spcPct val="80000"/>
              </a:lnSpc>
              <a:defRPr/>
            </a:pPr>
            <a:endParaRPr lang="fr-FR" sz="2000" b="1" dirty="0">
              <a:cs typeface="+mn-cs"/>
            </a:endParaRPr>
          </a:p>
          <a:p>
            <a:pPr algn="just" eaLnBrk="1" hangingPunct="1">
              <a:lnSpc>
                <a:spcPct val="80000"/>
              </a:lnSpc>
              <a:defRPr/>
            </a:pPr>
            <a:r>
              <a:rPr lang="fr-FR" sz="2000" dirty="0">
                <a:cs typeface="+mn-cs"/>
              </a:rPr>
              <a:t>MS: Agir dans la </a:t>
            </a:r>
            <a:r>
              <a:rPr lang="fr-FR" sz="2000" b="1" dirty="0">
                <a:cs typeface="+mn-cs"/>
              </a:rPr>
              <a:t>classe</a:t>
            </a:r>
            <a:r>
              <a:rPr lang="fr-FR" sz="2000" dirty="0">
                <a:cs typeface="+mn-cs"/>
              </a:rPr>
              <a:t> (préparation, animation, régulations communes); l</a:t>
            </a:r>
            <a:r>
              <a:rPr lang="ja-JP" altLang="fr-FR" sz="2000" dirty="0">
                <a:latin typeface="Arial"/>
                <a:cs typeface="+mn-cs"/>
              </a:rPr>
              <a:t>’</a:t>
            </a:r>
            <a:r>
              <a:rPr lang="fr-FR" sz="2000" dirty="0">
                <a:cs typeface="+mn-cs"/>
              </a:rPr>
              <a:t>externalisation prive les élèves du temps d</a:t>
            </a:r>
            <a:r>
              <a:rPr lang="ja-JP" altLang="fr-FR" sz="2000" dirty="0">
                <a:latin typeface="Arial"/>
                <a:cs typeface="+mn-cs"/>
              </a:rPr>
              <a:t>’</a:t>
            </a:r>
            <a:r>
              <a:rPr lang="fr-FR" sz="2000" dirty="0">
                <a:cs typeface="+mn-cs"/>
              </a:rPr>
              <a:t>enseignement ordinaire. </a:t>
            </a:r>
          </a:p>
          <a:p>
            <a:pPr algn="just" eaLnBrk="1" hangingPunct="1">
              <a:lnSpc>
                <a:spcPct val="80000"/>
              </a:lnSpc>
              <a:defRPr/>
            </a:pPr>
            <a:endParaRPr lang="fr-FR" sz="2000" dirty="0">
              <a:cs typeface="+mn-cs"/>
            </a:endParaRPr>
          </a:p>
          <a:p>
            <a:pPr eaLnBrk="1" hangingPunct="1">
              <a:lnSpc>
                <a:spcPct val="80000"/>
              </a:lnSpc>
              <a:defRPr/>
            </a:pPr>
            <a:r>
              <a:rPr lang="fr-FR" sz="2000" dirty="0">
                <a:cs typeface="+mn-cs"/>
              </a:rPr>
              <a:t>Organiser un véritable </a:t>
            </a:r>
            <a:r>
              <a:rPr lang="fr-FR" sz="2000" b="1" dirty="0">
                <a:cs typeface="+mn-cs"/>
              </a:rPr>
              <a:t>pilotage</a:t>
            </a:r>
            <a:r>
              <a:rPr lang="fr-FR" sz="2000" dirty="0">
                <a:cs typeface="+mn-cs"/>
              </a:rPr>
              <a:t> (</a:t>
            </a:r>
            <a:r>
              <a:rPr lang="fr-FR" sz="2000" dirty="0" err="1">
                <a:cs typeface="+mn-cs"/>
              </a:rPr>
              <a:t>circo</a:t>
            </a:r>
            <a:r>
              <a:rPr lang="fr-FR" sz="2000" dirty="0">
                <a:cs typeface="+mn-cs"/>
              </a:rPr>
              <a:t> – cohérence et pertinence des organisations-, , équipes- observation des élèves et identification des difficultés-)</a:t>
            </a:r>
          </a:p>
          <a:p>
            <a:pPr algn="just" eaLnBrk="1" hangingPunct="1">
              <a:lnSpc>
                <a:spcPct val="80000"/>
              </a:lnSpc>
              <a:defRPr/>
            </a:pPr>
            <a:endParaRPr lang="fr-FR" sz="2000" dirty="0">
              <a:cs typeface="+mn-cs"/>
            </a:endParaRPr>
          </a:p>
          <a:p>
            <a:pPr eaLnBrk="1" hangingPunct="1">
              <a:lnSpc>
                <a:spcPct val="80000"/>
              </a:lnSpc>
              <a:defRPr/>
            </a:pPr>
            <a:endParaRPr lang="fr-FR" sz="1900" dirty="0">
              <a:cs typeface="+mn-cs"/>
            </a:endParaRPr>
          </a:p>
        </p:txBody>
      </p:sp>
    </p:spTree>
    <p:extLst>
      <p:ext uri="{BB962C8B-B14F-4D97-AF65-F5344CB8AC3E}">
        <p14:creationId xmlns:p14="http://schemas.microsoft.com/office/powerpoint/2010/main" val="4070835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pied de page 3"/>
          <p:cNvSpPr>
            <a:spLocks noGrp="1"/>
          </p:cNvSpPr>
          <p:nvPr>
            <p:ph type="ftr" sz="quarter" idx="11"/>
          </p:nvPr>
        </p:nvSpPr>
        <p:spPr/>
        <p:txBody>
          <a:bodyPr/>
          <a:lstStyle/>
          <a:p>
            <a:pPr>
              <a:defRPr/>
            </a:pPr>
            <a:r>
              <a:rPr lang="fr-FR"/>
              <a:t>Intervention Paris,  Octobre 2013</a:t>
            </a:r>
          </a:p>
        </p:txBody>
      </p:sp>
      <p:sp>
        <p:nvSpPr>
          <p:cNvPr id="15" name="Espace réservé du numéro de diapositive 4"/>
          <p:cNvSpPr>
            <a:spLocks noGrp="1"/>
          </p:cNvSpPr>
          <p:nvPr>
            <p:ph type="sldNum" sz="quarter" idx="12"/>
          </p:nvPr>
        </p:nvSpPr>
        <p:spPr/>
        <p:txBody>
          <a:bodyPr/>
          <a:lstStyle/>
          <a:p>
            <a:pPr>
              <a:defRPr/>
            </a:pPr>
            <a:fld id="{A846816E-0995-5F4A-AED4-562E3A9A5B61}" type="slidenum">
              <a:rPr lang="fr-FR"/>
              <a:pPr>
                <a:defRPr/>
              </a:pPr>
              <a:t>35</a:t>
            </a:fld>
            <a:endParaRPr lang="fr-FR"/>
          </a:p>
        </p:txBody>
      </p:sp>
      <p:sp>
        <p:nvSpPr>
          <p:cNvPr id="106498" name="Rectangle 2"/>
          <p:cNvSpPr>
            <a:spLocks noGrp="1" noChangeArrowheads="1"/>
          </p:cNvSpPr>
          <p:nvPr>
            <p:ph type="title"/>
          </p:nvPr>
        </p:nvSpPr>
        <p:spPr/>
        <p:txBody>
          <a:bodyPr/>
          <a:lstStyle/>
          <a:p>
            <a:pPr eaLnBrk="1" hangingPunct="1">
              <a:defRPr/>
            </a:pPr>
            <a:r>
              <a:rPr lang="fr-FR">
                <a:cs typeface="+mj-cs"/>
              </a:rPr>
              <a:t>La question des outils</a:t>
            </a:r>
          </a:p>
        </p:txBody>
      </p:sp>
      <p:sp>
        <p:nvSpPr>
          <p:cNvPr id="106500" name="Text Box 4"/>
          <p:cNvSpPr txBox="1">
            <a:spLocks noChangeArrowheads="1"/>
          </p:cNvSpPr>
          <p:nvPr/>
        </p:nvSpPr>
        <p:spPr bwMode="auto">
          <a:xfrm>
            <a:off x="3790951" y="2997200"/>
            <a:ext cx="3073400" cy="37623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Outils « territoires »</a:t>
            </a:r>
          </a:p>
        </p:txBody>
      </p:sp>
      <p:sp>
        <p:nvSpPr>
          <p:cNvPr id="106501" name="Text Box 5"/>
          <p:cNvSpPr txBox="1">
            <a:spLocks noChangeArrowheads="1"/>
          </p:cNvSpPr>
          <p:nvPr/>
        </p:nvSpPr>
        <p:spPr bwMode="auto">
          <a:xfrm>
            <a:off x="2734734" y="3860800"/>
            <a:ext cx="2112433" cy="742950"/>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fr-FR" b="1">
                <a:cs typeface="+mn-cs"/>
              </a:rPr>
              <a:t>Clos</a:t>
            </a:r>
          </a:p>
          <a:p>
            <a:pPr>
              <a:spcBef>
                <a:spcPct val="50000"/>
              </a:spcBef>
              <a:defRPr/>
            </a:pPr>
            <a:r>
              <a:rPr lang="fr-FR" sz="1600">
                <a:cs typeface="+mn-cs"/>
              </a:rPr>
              <a:t>(pour les MS)</a:t>
            </a:r>
          </a:p>
        </p:txBody>
      </p:sp>
      <p:sp>
        <p:nvSpPr>
          <p:cNvPr id="106502" name="Text Box 6"/>
          <p:cNvSpPr txBox="1">
            <a:spLocks noChangeArrowheads="1"/>
          </p:cNvSpPr>
          <p:nvPr/>
        </p:nvSpPr>
        <p:spPr bwMode="auto">
          <a:xfrm>
            <a:off x="5615518" y="4005263"/>
            <a:ext cx="1729316"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fr-FR">
              <a:cs typeface="+mn-cs"/>
            </a:endParaRPr>
          </a:p>
        </p:txBody>
      </p:sp>
      <p:sp>
        <p:nvSpPr>
          <p:cNvPr id="106503" name="Text Box 7"/>
          <p:cNvSpPr txBox="1">
            <a:spLocks noChangeArrowheads="1"/>
          </p:cNvSpPr>
          <p:nvPr/>
        </p:nvSpPr>
        <p:spPr bwMode="auto">
          <a:xfrm>
            <a:off x="5135034" y="3789364"/>
            <a:ext cx="2495551" cy="738664"/>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fr-FR" b="1">
                <a:cs typeface="+mn-cs"/>
              </a:rPr>
              <a:t>Percolent</a:t>
            </a:r>
          </a:p>
          <a:p>
            <a:pPr>
              <a:spcBef>
                <a:spcPct val="50000"/>
              </a:spcBef>
              <a:defRPr/>
            </a:pPr>
            <a:r>
              <a:rPr lang="fr-FR" sz="1600">
                <a:cs typeface="+mn-cs"/>
              </a:rPr>
              <a:t>(pour les MS puis les MC)</a:t>
            </a:r>
          </a:p>
        </p:txBody>
      </p:sp>
      <p:sp>
        <p:nvSpPr>
          <p:cNvPr id="106504" name="Text Box 8"/>
          <p:cNvSpPr txBox="1">
            <a:spLocks noChangeArrowheads="1"/>
          </p:cNvSpPr>
          <p:nvPr/>
        </p:nvSpPr>
        <p:spPr bwMode="auto">
          <a:xfrm>
            <a:off x="5135034" y="5084763"/>
            <a:ext cx="5376333" cy="9255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si trop éloignés des pratiques de classe, déstabilisation et cristallisation sur son propre territoire et pas de percolation</a:t>
            </a:r>
          </a:p>
        </p:txBody>
      </p:sp>
      <p:sp>
        <p:nvSpPr>
          <p:cNvPr id="106505" name="Text Box 9"/>
          <p:cNvSpPr txBox="1">
            <a:spLocks noChangeArrowheads="1"/>
          </p:cNvSpPr>
          <p:nvPr/>
        </p:nvSpPr>
        <p:spPr bwMode="auto">
          <a:xfrm>
            <a:off x="6959600" y="1773238"/>
            <a:ext cx="4224867" cy="12001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a:cs typeface="+mn-cs"/>
              </a:rPr>
              <a:t>Empêchent parfois de penser</a:t>
            </a:r>
          </a:p>
          <a:p>
            <a:pPr>
              <a:defRPr/>
            </a:pPr>
            <a:r>
              <a:rPr lang="fr-FR">
                <a:cs typeface="+mn-cs"/>
              </a:rPr>
              <a:t>Pas d</a:t>
            </a:r>
            <a:r>
              <a:rPr lang="ja-JP" altLang="fr-FR">
                <a:latin typeface="Arial"/>
                <a:cs typeface="+mn-cs"/>
              </a:rPr>
              <a:t>’</a:t>
            </a:r>
            <a:r>
              <a:rPr lang="fr-FR">
                <a:cs typeface="+mn-cs"/>
              </a:rPr>
              <a:t>analyse </a:t>
            </a:r>
            <a:r>
              <a:rPr lang="fr-FR" i="1">
                <a:cs typeface="+mn-cs"/>
              </a:rPr>
              <a:t>a priori</a:t>
            </a:r>
          </a:p>
          <a:p>
            <a:pPr>
              <a:defRPr/>
            </a:pPr>
            <a:r>
              <a:rPr lang="fr-FR">
                <a:cs typeface="+mn-cs"/>
              </a:rPr>
              <a:t>Outils « institutionnalisés: jeu dont on a oublié les règles</a:t>
            </a:r>
          </a:p>
        </p:txBody>
      </p:sp>
      <p:sp>
        <p:nvSpPr>
          <p:cNvPr id="106506" name="Text Box 10"/>
          <p:cNvSpPr txBox="1">
            <a:spLocks noChangeArrowheads="1"/>
          </p:cNvSpPr>
          <p:nvPr/>
        </p:nvSpPr>
        <p:spPr bwMode="auto">
          <a:xfrm>
            <a:off x="239185" y="3933826"/>
            <a:ext cx="2305049" cy="25749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cs typeface="+mn-cs"/>
              </a:rPr>
              <a:t>Mettre en place des aides là où il y a des manques</a:t>
            </a:r>
          </a:p>
          <a:p>
            <a:pPr>
              <a:spcBef>
                <a:spcPct val="50000"/>
              </a:spcBef>
              <a:defRPr/>
            </a:pPr>
            <a:r>
              <a:rPr lang="fr-FR">
                <a:cs typeface="+mn-cs"/>
              </a:rPr>
              <a:t>Faire ce que les MC ne font pas</a:t>
            </a:r>
          </a:p>
          <a:p>
            <a:pPr>
              <a:spcBef>
                <a:spcPct val="50000"/>
              </a:spcBef>
              <a:defRPr/>
            </a:pPr>
            <a:r>
              <a:rPr lang="fr-FR">
                <a:cs typeface="+mn-cs"/>
              </a:rPr>
              <a:t>Empêchement de toute forme de collaboration</a:t>
            </a:r>
          </a:p>
        </p:txBody>
      </p:sp>
      <p:sp>
        <p:nvSpPr>
          <p:cNvPr id="106507" name="Text Box 11"/>
          <p:cNvSpPr txBox="1">
            <a:spLocks noChangeArrowheads="1"/>
          </p:cNvSpPr>
          <p:nvPr/>
        </p:nvSpPr>
        <p:spPr bwMode="auto">
          <a:xfrm>
            <a:off x="4176184" y="2205039"/>
            <a:ext cx="1631949" cy="376237"/>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b="1">
                <a:cs typeface="+mn-cs"/>
              </a:rPr>
              <a:t>partagés</a:t>
            </a:r>
          </a:p>
        </p:txBody>
      </p:sp>
      <p:sp>
        <p:nvSpPr>
          <p:cNvPr id="106508" name="AutoShape 12"/>
          <p:cNvSpPr>
            <a:spLocks noChangeArrowheads="1"/>
          </p:cNvSpPr>
          <p:nvPr/>
        </p:nvSpPr>
        <p:spPr bwMode="auto">
          <a:xfrm>
            <a:off x="4176185" y="3500438"/>
            <a:ext cx="289983" cy="2159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06509" name="AutoShape 13"/>
          <p:cNvSpPr>
            <a:spLocks noChangeArrowheads="1"/>
          </p:cNvSpPr>
          <p:nvPr/>
        </p:nvSpPr>
        <p:spPr bwMode="auto">
          <a:xfrm>
            <a:off x="5903385" y="3500438"/>
            <a:ext cx="289983" cy="2159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06514" name="AutoShape 18"/>
          <p:cNvSpPr>
            <a:spLocks noChangeArrowheads="1"/>
          </p:cNvSpPr>
          <p:nvPr/>
        </p:nvSpPr>
        <p:spPr bwMode="auto">
          <a:xfrm>
            <a:off x="5039784" y="2708275"/>
            <a:ext cx="287867" cy="215900"/>
          </a:xfrm>
          <a:prstGeom prst="up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extLst>
      <p:ext uri="{BB962C8B-B14F-4D97-AF65-F5344CB8AC3E}">
        <p14:creationId xmlns:p14="http://schemas.microsoft.com/office/powerpoint/2010/main" val="3850779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box(in)">
                                      <p:cBhvr>
                                        <p:cTn id="7" dur="500"/>
                                        <p:tgtEl>
                                          <p:spTgt spid="106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6508"/>
                                        </p:tgtEl>
                                        <p:attrNameLst>
                                          <p:attrName>style.visibility</p:attrName>
                                        </p:attrNameLst>
                                      </p:cBhvr>
                                      <p:to>
                                        <p:strVal val="visible"/>
                                      </p:to>
                                    </p:set>
                                    <p:animEffect transition="in" filter="box(in)">
                                      <p:cBhvr>
                                        <p:cTn id="12" dur="500"/>
                                        <p:tgtEl>
                                          <p:spTgt spid="10650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6501"/>
                                        </p:tgtEl>
                                        <p:attrNameLst>
                                          <p:attrName>style.visibility</p:attrName>
                                        </p:attrNameLst>
                                      </p:cBhvr>
                                      <p:to>
                                        <p:strVal val="visible"/>
                                      </p:to>
                                    </p:set>
                                    <p:animEffect transition="in" filter="box(in)">
                                      <p:cBhvr>
                                        <p:cTn id="15" dur="500"/>
                                        <p:tgtEl>
                                          <p:spTgt spid="1065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6506"/>
                                        </p:tgtEl>
                                        <p:attrNameLst>
                                          <p:attrName>style.visibility</p:attrName>
                                        </p:attrNameLst>
                                      </p:cBhvr>
                                      <p:to>
                                        <p:strVal val="visible"/>
                                      </p:to>
                                    </p:set>
                                    <p:anim calcmode="lin" valueType="num">
                                      <p:cBhvr additive="base">
                                        <p:cTn id="20" dur="500" fill="hold"/>
                                        <p:tgtEl>
                                          <p:spTgt spid="106506"/>
                                        </p:tgtEl>
                                        <p:attrNameLst>
                                          <p:attrName>ppt_x</p:attrName>
                                        </p:attrNameLst>
                                      </p:cBhvr>
                                      <p:tavLst>
                                        <p:tav tm="0">
                                          <p:val>
                                            <p:strVal val="#ppt_x"/>
                                          </p:val>
                                        </p:tav>
                                        <p:tav tm="100000">
                                          <p:val>
                                            <p:strVal val="#ppt_x"/>
                                          </p:val>
                                        </p:tav>
                                      </p:tavLst>
                                    </p:anim>
                                    <p:anim calcmode="lin" valueType="num">
                                      <p:cBhvr additive="base">
                                        <p:cTn id="21" dur="500" fill="hold"/>
                                        <p:tgtEl>
                                          <p:spTgt spid="10650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6509"/>
                                        </p:tgtEl>
                                        <p:attrNameLst>
                                          <p:attrName>style.visibility</p:attrName>
                                        </p:attrNameLst>
                                      </p:cBhvr>
                                      <p:to>
                                        <p:strVal val="visible"/>
                                      </p:to>
                                    </p:set>
                                    <p:anim calcmode="lin" valueType="num">
                                      <p:cBhvr additive="base">
                                        <p:cTn id="26" dur="500" fill="hold"/>
                                        <p:tgtEl>
                                          <p:spTgt spid="106509"/>
                                        </p:tgtEl>
                                        <p:attrNameLst>
                                          <p:attrName>ppt_x</p:attrName>
                                        </p:attrNameLst>
                                      </p:cBhvr>
                                      <p:tavLst>
                                        <p:tav tm="0">
                                          <p:val>
                                            <p:strVal val="#ppt_x"/>
                                          </p:val>
                                        </p:tav>
                                        <p:tav tm="100000">
                                          <p:val>
                                            <p:strVal val="#ppt_x"/>
                                          </p:val>
                                        </p:tav>
                                      </p:tavLst>
                                    </p:anim>
                                    <p:anim calcmode="lin" valueType="num">
                                      <p:cBhvr additive="base">
                                        <p:cTn id="27" dur="500" fill="hold"/>
                                        <p:tgtEl>
                                          <p:spTgt spid="10650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6503"/>
                                        </p:tgtEl>
                                        <p:attrNameLst>
                                          <p:attrName>style.visibility</p:attrName>
                                        </p:attrNameLst>
                                      </p:cBhvr>
                                      <p:to>
                                        <p:strVal val="visible"/>
                                      </p:to>
                                    </p:set>
                                    <p:anim calcmode="lin" valueType="num">
                                      <p:cBhvr additive="base">
                                        <p:cTn id="30" dur="500" fill="hold"/>
                                        <p:tgtEl>
                                          <p:spTgt spid="106503"/>
                                        </p:tgtEl>
                                        <p:attrNameLst>
                                          <p:attrName>ppt_x</p:attrName>
                                        </p:attrNameLst>
                                      </p:cBhvr>
                                      <p:tavLst>
                                        <p:tav tm="0">
                                          <p:val>
                                            <p:strVal val="#ppt_x"/>
                                          </p:val>
                                        </p:tav>
                                        <p:tav tm="100000">
                                          <p:val>
                                            <p:strVal val="#ppt_x"/>
                                          </p:val>
                                        </p:tav>
                                      </p:tavLst>
                                    </p:anim>
                                    <p:anim calcmode="lin" valueType="num">
                                      <p:cBhvr additive="base">
                                        <p:cTn id="31" dur="500" fill="hold"/>
                                        <p:tgtEl>
                                          <p:spTgt spid="10650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6504"/>
                                        </p:tgtEl>
                                        <p:attrNameLst>
                                          <p:attrName>style.visibility</p:attrName>
                                        </p:attrNameLst>
                                      </p:cBhvr>
                                      <p:to>
                                        <p:strVal val="visible"/>
                                      </p:to>
                                    </p:set>
                                    <p:anim calcmode="lin" valueType="num">
                                      <p:cBhvr additive="base">
                                        <p:cTn id="36" dur="500" fill="hold"/>
                                        <p:tgtEl>
                                          <p:spTgt spid="106504"/>
                                        </p:tgtEl>
                                        <p:attrNameLst>
                                          <p:attrName>ppt_x</p:attrName>
                                        </p:attrNameLst>
                                      </p:cBhvr>
                                      <p:tavLst>
                                        <p:tav tm="0">
                                          <p:val>
                                            <p:strVal val="#ppt_x"/>
                                          </p:val>
                                        </p:tav>
                                        <p:tav tm="100000">
                                          <p:val>
                                            <p:strVal val="#ppt_x"/>
                                          </p:val>
                                        </p:tav>
                                      </p:tavLst>
                                    </p:anim>
                                    <p:anim calcmode="lin" valueType="num">
                                      <p:cBhvr additive="base">
                                        <p:cTn id="37" dur="500" fill="hold"/>
                                        <p:tgtEl>
                                          <p:spTgt spid="106504"/>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6514"/>
                                        </p:tgtEl>
                                        <p:attrNameLst>
                                          <p:attrName>style.visibility</p:attrName>
                                        </p:attrNameLst>
                                      </p:cBhvr>
                                      <p:to>
                                        <p:strVal val="visible"/>
                                      </p:to>
                                    </p:set>
                                    <p:anim calcmode="lin" valueType="num">
                                      <p:cBhvr additive="base">
                                        <p:cTn id="42" dur="500" fill="hold"/>
                                        <p:tgtEl>
                                          <p:spTgt spid="106514"/>
                                        </p:tgtEl>
                                        <p:attrNameLst>
                                          <p:attrName>ppt_x</p:attrName>
                                        </p:attrNameLst>
                                      </p:cBhvr>
                                      <p:tavLst>
                                        <p:tav tm="0">
                                          <p:val>
                                            <p:strVal val="#ppt_x"/>
                                          </p:val>
                                        </p:tav>
                                        <p:tav tm="100000">
                                          <p:val>
                                            <p:strVal val="#ppt_x"/>
                                          </p:val>
                                        </p:tav>
                                      </p:tavLst>
                                    </p:anim>
                                    <p:anim calcmode="lin" valueType="num">
                                      <p:cBhvr additive="base">
                                        <p:cTn id="43" dur="500" fill="hold"/>
                                        <p:tgtEl>
                                          <p:spTgt spid="10651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6507"/>
                                        </p:tgtEl>
                                        <p:attrNameLst>
                                          <p:attrName>style.visibility</p:attrName>
                                        </p:attrNameLst>
                                      </p:cBhvr>
                                      <p:to>
                                        <p:strVal val="visible"/>
                                      </p:to>
                                    </p:set>
                                    <p:anim calcmode="lin" valueType="num">
                                      <p:cBhvr additive="base">
                                        <p:cTn id="46" dur="500" fill="hold"/>
                                        <p:tgtEl>
                                          <p:spTgt spid="106507"/>
                                        </p:tgtEl>
                                        <p:attrNameLst>
                                          <p:attrName>ppt_x</p:attrName>
                                        </p:attrNameLst>
                                      </p:cBhvr>
                                      <p:tavLst>
                                        <p:tav tm="0">
                                          <p:val>
                                            <p:strVal val="#ppt_x"/>
                                          </p:val>
                                        </p:tav>
                                        <p:tav tm="100000">
                                          <p:val>
                                            <p:strVal val="#ppt_x"/>
                                          </p:val>
                                        </p:tav>
                                      </p:tavLst>
                                    </p:anim>
                                    <p:anim calcmode="lin" valueType="num">
                                      <p:cBhvr additive="base">
                                        <p:cTn id="47" dur="500" fill="hold"/>
                                        <p:tgtEl>
                                          <p:spTgt spid="106507"/>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6505"/>
                                        </p:tgtEl>
                                        <p:attrNameLst>
                                          <p:attrName>style.visibility</p:attrName>
                                        </p:attrNameLst>
                                      </p:cBhvr>
                                      <p:to>
                                        <p:strVal val="visible"/>
                                      </p:to>
                                    </p:set>
                                    <p:anim calcmode="lin" valueType="num">
                                      <p:cBhvr additive="base">
                                        <p:cTn id="52" dur="500" fill="hold"/>
                                        <p:tgtEl>
                                          <p:spTgt spid="106505"/>
                                        </p:tgtEl>
                                        <p:attrNameLst>
                                          <p:attrName>ppt_x</p:attrName>
                                        </p:attrNameLst>
                                      </p:cBhvr>
                                      <p:tavLst>
                                        <p:tav tm="0">
                                          <p:val>
                                            <p:strVal val="#ppt_x"/>
                                          </p:val>
                                        </p:tav>
                                        <p:tav tm="100000">
                                          <p:val>
                                            <p:strVal val="#ppt_x"/>
                                          </p:val>
                                        </p:tav>
                                      </p:tavLst>
                                    </p:anim>
                                    <p:anim calcmode="lin" valueType="num">
                                      <p:cBhvr additive="base">
                                        <p:cTn id="53" dur="500" fill="hold"/>
                                        <p:tgtEl>
                                          <p:spTgt spid="1065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p:bldP spid="106501" grpId="0" animBg="1"/>
      <p:bldP spid="106503" grpId="0" animBg="1"/>
      <p:bldP spid="106504" grpId="0" animBg="1"/>
      <p:bldP spid="106505" grpId="0" animBg="1"/>
      <p:bldP spid="106506" grpId="0" animBg="1"/>
      <p:bldP spid="106507" grpId="0" animBg="1"/>
      <p:bldP spid="106508" grpId="0" animBg="1"/>
      <p:bldP spid="106509" grpId="0" animBg="1"/>
      <p:bldP spid="1065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2"/>
          <p:cNvSpPr>
            <a:spLocks noGrp="1"/>
          </p:cNvSpPr>
          <p:nvPr>
            <p:ph type="ftr" sz="quarter" idx="11"/>
          </p:nvPr>
        </p:nvSpPr>
        <p:spPr/>
        <p:txBody>
          <a:bodyPr/>
          <a:lstStyle/>
          <a:p>
            <a:pPr>
              <a:defRPr/>
            </a:pPr>
            <a:r>
              <a:rPr lang="fr-FR"/>
              <a:t>Intervention Paris,  Octobre 2013</a:t>
            </a:r>
          </a:p>
        </p:txBody>
      </p:sp>
      <p:sp>
        <p:nvSpPr>
          <p:cNvPr id="7" name="Espace réservé du numéro de diapositive 3"/>
          <p:cNvSpPr>
            <a:spLocks noGrp="1"/>
          </p:cNvSpPr>
          <p:nvPr>
            <p:ph type="sldNum" sz="quarter" idx="12"/>
          </p:nvPr>
        </p:nvSpPr>
        <p:spPr/>
        <p:txBody>
          <a:bodyPr/>
          <a:lstStyle/>
          <a:p>
            <a:pPr>
              <a:defRPr/>
            </a:pPr>
            <a:fld id="{60EDD3D9-9932-D745-99F2-54A6D70D1CF7}" type="slidenum">
              <a:rPr lang="fr-FR"/>
              <a:pPr>
                <a:defRPr/>
              </a:pPr>
              <a:t>36</a:t>
            </a:fld>
            <a:endParaRPr lang="fr-FR"/>
          </a:p>
        </p:txBody>
      </p:sp>
      <p:sp>
        <p:nvSpPr>
          <p:cNvPr id="120834" name="Titre 1"/>
          <p:cNvSpPr>
            <a:spLocks noGrp="1"/>
          </p:cNvSpPr>
          <p:nvPr>
            <p:ph type="title" idx="4294967295"/>
          </p:nvPr>
        </p:nvSpPr>
        <p:spPr>
          <a:xfrm>
            <a:off x="1007534" y="692150"/>
            <a:ext cx="10900833" cy="719138"/>
          </a:xfrm>
        </p:spPr>
        <p:txBody>
          <a:bodyPr anchor="t"/>
          <a:lstStyle/>
          <a:p>
            <a:pPr eaLnBrk="1" hangingPunct="1">
              <a:defRPr/>
            </a:pPr>
            <a:r>
              <a:rPr lang="fr-FR" sz="3200" b="1">
                <a:cs typeface="+mj-cs"/>
              </a:rPr>
              <a:t>Les 7 familles de l</a:t>
            </a:r>
            <a:r>
              <a:rPr lang="ja-JP" altLang="fr-FR" sz="3200" b="1">
                <a:latin typeface="Arial"/>
                <a:cs typeface="+mj-cs"/>
              </a:rPr>
              <a:t>’</a:t>
            </a:r>
            <a:r>
              <a:rPr lang="fr-FR" sz="3200" b="1">
                <a:cs typeface="+mj-cs"/>
              </a:rPr>
              <a:t>aide (R. Goigoux, 2009)</a:t>
            </a:r>
            <a:endParaRPr lang="fr-FR" sz="3200">
              <a:cs typeface="+mj-cs"/>
            </a:endParaRPr>
          </a:p>
        </p:txBody>
      </p:sp>
      <p:sp>
        <p:nvSpPr>
          <p:cNvPr id="120835" name="Rectangle 1"/>
          <p:cNvSpPr>
            <a:spLocks noGrp="1" noChangeArrowheads="1"/>
          </p:cNvSpPr>
          <p:nvPr>
            <p:ph idx="4294967295"/>
          </p:nvPr>
        </p:nvSpPr>
        <p:spPr>
          <a:xfrm>
            <a:off x="492797" y="1783327"/>
            <a:ext cx="11050038" cy="4183196"/>
          </a:xfrm>
        </p:spPr>
        <p:txBody>
          <a:bodyPr wrap="square" anchor="ctr">
            <a:spAutoFit/>
          </a:bodyPr>
          <a:lstStyle/>
          <a:p>
            <a:pPr marL="0" indent="0" algn="just" eaLnBrk="1" hangingPunct="1">
              <a:lnSpc>
                <a:spcPct val="110000"/>
              </a:lnSpc>
              <a:spcBef>
                <a:spcPct val="0"/>
              </a:spcBef>
              <a:buFontTx/>
              <a:buNone/>
              <a:defRPr/>
            </a:pPr>
            <a:r>
              <a:rPr lang="fr-FR" sz="2200" b="1" dirty="0">
                <a:solidFill>
                  <a:srgbClr val="000000"/>
                </a:solidFill>
                <a:cs typeface="+mn-cs"/>
              </a:rPr>
              <a:t>Exercer : </a:t>
            </a:r>
            <a:r>
              <a:rPr lang="fr-FR" sz="2200" dirty="0">
                <a:solidFill>
                  <a:srgbClr val="000000"/>
                </a:solidFill>
                <a:cs typeface="+mn-cs"/>
              </a:rPr>
              <a:t>Offrir un temps supplémentaire pour automatiser, s</a:t>
            </a:r>
            <a:r>
              <a:rPr lang="ja-JP" altLang="fr-FR" sz="2200" dirty="0">
                <a:solidFill>
                  <a:srgbClr val="000000"/>
                </a:solidFill>
                <a:latin typeface="Arial"/>
                <a:cs typeface="+mn-cs"/>
              </a:rPr>
              <a:t>’</a:t>
            </a:r>
            <a:r>
              <a:rPr lang="fr-FR" sz="2200" dirty="0">
                <a:solidFill>
                  <a:srgbClr val="000000"/>
                </a:solidFill>
                <a:cs typeface="+mn-cs"/>
              </a:rPr>
              <a:t>entraîner …</a:t>
            </a:r>
            <a:endParaRPr lang="fr-FR" sz="2200" dirty="0">
              <a:cs typeface="Arial" charset="0"/>
            </a:endParaRPr>
          </a:p>
          <a:p>
            <a:pPr marL="0" indent="0" algn="just" eaLnBrk="1" hangingPunct="1">
              <a:lnSpc>
                <a:spcPct val="110000"/>
              </a:lnSpc>
              <a:spcBef>
                <a:spcPct val="0"/>
              </a:spcBef>
              <a:buFontTx/>
              <a:buNone/>
              <a:defRPr/>
            </a:pPr>
            <a:r>
              <a:rPr lang="fr-FR" sz="2200" b="1" dirty="0">
                <a:solidFill>
                  <a:srgbClr val="000000"/>
                </a:solidFill>
                <a:cs typeface="+mn-cs"/>
              </a:rPr>
              <a:t>Réviser : </a:t>
            </a:r>
            <a:r>
              <a:rPr lang="fr-FR" sz="2200" dirty="0">
                <a:solidFill>
                  <a:srgbClr val="000000"/>
                </a:solidFill>
                <a:cs typeface="+mn-cs"/>
              </a:rPr>
              <a:t>Faire le point, revenir sur ce </a:t>
            </a:r>
            <a:r>
              <a:rPr lang="fr-FR" sz="2200" dirty="0" err="1">
                <a:solidFill>
                  <a:srgbClr val="000000"/>
                </a:solidFill>
                <a:cs typeface="+mn-cs"/>
              </a:rPr>
              <a:t>qu</a:t>
            </a:r>
            <a:r>
              <a:rPr lang="ja-JP" altLang="fr-FR" sz="2200" dirty="0">
                <a:solidFill>
                  <a:srgbClr val="000000"/>
                </a:solidFill>
                <a:latin typeface="Arial"/>
                <a:cs typeface="+mn-cs"/>
              </a:rPr>
              <a:t>’</a:t>
            </a:r>
            <a:r>
              <a:rPr lang="fr-FR" sz="2200" dirty="0">
                <a:solidFill>
                  <a:srgbClr val="000000"/>
                </a:solidFill>
                <a:cs typeface="+mn-cs"/>
              </a:rPr>
              <a:t>on a fait, préparer une évaluation qui va avoir lieu …</a:t>
            </a:r>
            <a:endParaRPr lang="fr-FR" sz="2200" dirty="0">
              <a:cs typeface="Arial" charset="0"/>
            </a:endParaRPr>
          </a:p>
          <a:p>
            <a:pPr marL="0" indent="0" algn="just" eaLnBrk="1" hangingPunct="1">
              <a:lnSpc>
                <a:spcPct val="110000"/>
              </a:lnSpc>
              <a:spcBef>
                <a:spcPct val="0"/>
              </a:spcBef>
              <a:buFontTx/>
              <a:buNone/>
              <a:defRPr/>
            </a:pPr>
            <a:r>
              <a:rPr lang="fr-FR" sz="2200" b="1" dirty="0">
                <a:solidFill>
                  <a:srgbClr val="000000"/>
                </a:solidFill>
                <a:cs typeface="+mn-cs"/>
              </a:rPr>
              <a:t>Soutenir : </a:t>
            </a:r>
            <a:r>
              <a:rPr lang="fr-FR" sz="2200" dirty="0">
                <a:solidFill>
                  <a:srgbClr val="000000"/>
                </a:solidFill>
                <a:cs typeface="+mn-cs"/>
              </a:rPr>
              <a:t>Mettre un haut parleur sur la pensée …</a:t>
            </a:r>
            <a:endParaRPr lang="fr-FR" sz="2200" dirty="0">
              <a:cs typeface="Arial" charset="0"/>
            </a:endParaRPr>
          </a:p>
          <a:p>
            <a:pPr marL="0" indent="0" algn="just" eaLnBrk="1" hangingPunct="1">
              <a:lnSpc>
                <a:spcPct val="110000"/>
              </a:lnSpc>
              <a:spcBef>
                <a:spcPct val="0"/>
              </a:spcBef>
              <a:buFontTx/>
              <a:buNone/>
              <a:defRPr/>
            </a:pPr>
            <a:r>
              <a:rPr lang="fr-FR" sz="2200" b="1" dirty="0">
                <a:solidFill>
                  <a:srgbClr val="000000"/>
                </a:solidFill>
                <a:cs typeface="+mn-cs"/>
              </a:rPr>
              <a:t>Préparer </a:t>
            </a:r>
            <a:r>
              <a:rPr lang="fr-FR" sz="2200" dirty="0">
                <a:solidFill>
                  <a:srgbClr val="000000"/>
                </a:solidFill>
                <a:cs typeface="+mn-cs"/>
              </a:rPr>
              <a:t>: Permettre aux plus faibles de mieux tirer parti de la leçon du lendemain, …</a:t>
            </a:r>
            <a:endParaRPr lang="fr-FR" sz="2200" dirty="0">
              <a:cs typeface="Arial" charset="0"/>
            </a:endParaRPr>
          </a:p>
          <a:p>
            <a:pPr marL="0" indent="0" algn="just" eaLnBrk="1" hangingPunct="1">
              <a:lnSpc>
                <a:spcPct val="110000"/>
              </a:lnSpc>
              <a:spcBef>
                <a:spcPct val="0"/>
              </a:spcBef>
              <a:buFontTx/>
              <a:buNone/>
              <a:defRPr/>
            </a:pPr>
            <a:r>
              <a:rPr lang="fr-FR" sz="2200" b="1" dirty="0">
                <a:solidFill>
                  <a:srgbClr val="000000"/>
                </a:solidFill>
                <a:cs typeface="+mn-cs"/>
              </a:rPr>
              <a:t>Revenir en arrière : </a:t>
            </a:r>
            <a:r>
              <a:rPr lang="fr-FR" sz="2200" dirty="0">
                <a:solidFill>
                  <a:srgbClr val="000000"/>
                </a:solidFill>
                <a:cs typeface="+mn-cs"/>
              </a:rPr>
              <a:t>Reprendre les bases, des habiletés …</a:t>
            </a:r>
            <a:endParaRPr lang="fr-FR" sz="2200" dirty="0">
              <a:cs typeface="Arial" charset="0"/>
            </a:endParaRPr>
          </a:p>
          <a:p>
            <a:pPr marL="0" indent="0" algn="just" eaLnBrk="1" hangingPunct="1">
              <a:lnSpc>
                <a:spcPct val="110000"/>
              </a:lnSpc>
              <a:spcBef>
                <a:spcPct val="0"/>
              </a:spcBef>
              <a:buFontTx/>
              <a:buNone/>
              <a:defRPr/>
            </a:pPr>
            <a:r>
              <a:rPr lang="fr-FR" sz="2200" b="1" dirty="0">
                <a:solidFill>
                  <a:srgbClr val="000000"/>
                </a:solidFill>
                <a:cs typeface="+mn-cs"/>
              </a:rPr>
              <a:t>Compenser : </a:t>
            </a:r>
            <a:r>
              <a:rPr lang="fr-FR" sz="2200" dirty="0">
                <a:solidFill>
                  <a:srgbClr val="000000"/>
                </a:solidFill>
                <a:cs typeface="+mn-cs"/>
              </a:rPr>
              <a:t>Enseigner la compréhension des textes écrits pour éviter que les élèves en restent à des stratégies de surface ….</a:t>
            </a:r>
            <a:endParaRPr lang="fr-FR" sz="2200" dirty="0">
              <a:cs typeface="Arial" charset="0"/>
            </a:endParaRPr>
          </a:p>
          <a:p>
            <a:pPr marL="0" indent="0" algn="just" eaLnBrk="1" hangingPunct="1">
              <a:lnSpc>
                <a:spcPct val="110000"/>
              </a:lnSpc>
              <a:spcBef>
                <a:spcPct val="0"/>
              </a:spcBef>
              <a:buFontTx/>
              <a:buNone/>
              <a:defRPr/>
            </a:pPr>
            <a:r>
              <a:rPr lang="fr-FR" sz="2200" b="1" dirty="0">
                <a:solidFill>
                  <a:srgbClr val="000000"/>
                </a:solidFill>
                <a:cs typeface="+mn-cs"/>
              </a:rPr>
              <a:t>Faire autrement : </a:t>
            </a:r>
            <a:r>
              <a:rPr lang="fr-FR" sz="2200" dirty="0">
                <a:solidFill>
                  <a:srgbClr val="000000"/>
                </a:solidFill>
                <a:cs typeface="+mn-cs"/>
              </a:rPr>
              <a:t>Changer complètement de stratégie, ou changer d</a:t>
            </a:r>
            <a:r>
              <a:rPr lang="ja-JP" altLang="fr-FR" sz="2200" dirty="0">
                <a:solidFill>
                  <a:srgbClr val="000000"/>
                </a:solidFill>
                <a:latin typeface="Arial"/>
                <a:cs typeface="+mn-cs"/>
              </a:rPr>
              <a:t>’</a:t>
            </a:r>
            <a:r>
              <a:rPr lang="fr-FR" sz="2200" dirty="0">
                <a:solidFill>
                  <a:srgbClr val="000000"/>
                </a:solidFill>
                <a:cs typeface="+mn-cs"/>
              </a:rPr>
              <a:t>interlocuteur, parce que « c</a:t>
            </a:r>
            <a:r>
              <a:rPr lang="ja-JP" altLang="fr-FR" sz="2200" dirty="0">
                <a:solidFill>
                  <a:srgbClr val="000000"/>
                </a:solidFill>
                <a:latin typeface="Arial"/>
                <a:cs typeface="+mn-cs"/>
              </a:rPr>
              <a:t>’</a:t>
            </a:r>
            <a:r>
              <a:rPr lang="fr-FR" sz="2200" dirty="0">
                <a:solidFill>
                  <a:srgbClr val="000000"/>
                </a:solidFill>
                <a:cs typeface="+mn-cs"/>
              </a:rPr>
              <a:t>est bloqué »…..</a:t>
            </a:r>
            <a:endParaRPr lang="fr-FR" sz="2200" dirty="0">
              <a:cs typeface="Arial" charset="0"/>
            </a:endParaRPr>
          </a:p>
        </p:txBody>
      </p:sp>
      <p:sp>
        <p:nvSpPr>
          <p:cNvPr id="39941" name="Espace réservé du numéro de diapositive 3"/>
          <p:cNvSpPr txBox="1">
            <a:spLocks noGrp="1"/>
          </p:cNvSpPr>
          <p:nvPr/>
        </p:nvSpPr>
        <p:spPr bwMode="auto">
          <a:xfrm>
            <a:off x="8737600" y="6243638"/>
            <a:ext cx="2844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200">
              <a:latin typeface="Garamond" charset="0"/>
            </a:endParaRPr>
          </a:p>
        </p:txBody>
      </p:sp>
      <p:sp>
        <p:nvSpPr>
          <p:cNvPr id="5" name="Espace réservé du pied de page 4"/>
          <p:cNvSpPr txBox="1">
            <a:spLocks noGrp="1"/>
          </p:cNvSpPr>
          <p:nvPr/>
        </p:nvSpPr>
        <p:spPr bwMode="auto">
          <a:xfrm>
            <a:off x="4165600" y="6248400"/>
            <a:ext cx="3860800" cy="457200"/>
          </a:xfrm>
          <a:prstGeom prst="rect">
            <a:avLst/>
          </a:prstGeom>
          <a:noFill/>
          <a:ln>
            <a:miter lim="800000"/>
            <a:headEnd/>
            <a:tailEnd/>
          </a:ln>
        </p:spPr>
        <p:txBody>
          <a:bodyPr anchor="b"/>
          <a:lstStyle/>
          <a:p>
            <a:pPr algn="ctr">
              <a:defRPr/>
            </a:pPr>
            <a:endParaRPr lang="fr-FR" altLang="en-US" sz="1200">
              <a:latin typeface="+mj-lt"/>
              <a:ea typeface="+mn-ea"/>
              <a:cs typeface="+mn-cs"/>
            </a:endParaRPr>
          </a:p>
        </p:txBody>
      </p:sp>
    </p:spTree>
    <p:extLst>
      <p:ext uri="{BB962C8B-B14F-4D97-AF65-F5344CB8AC3E}">
        <p14:creationId xmlns:p14="http://schemas.microsoft.com/office/powerpoint/2010/main" val="1229932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5161" y="309733"/>
            <a:ext cx="10084157" cy="2308324"/>
          </a:xfrm>
          <a:prstGeom prst="rect">
            <a:avLst/>
          </a:prstGeom>
          <a:noFill/>
        </p:spPr>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3" name="Image 2"/>
          <p:cNvPicPr>
            <a:picLocks noChangeAspect="1"/>
          </p:cNvPicPr>
          <p:nvPr/>
        </p:nvPicPr>
        <p:blipFill>
          <a:blip r:embed="rId2"/>
          <a:stretch>
            <a:fillRect/>
          </a:stretch>
        </p:blipFill>
        <p:spPr>
          <a:xfrm>
            <a:off x="505161" y="1193178"/>
            <a:ext cx="10969914" cy="2786010"/>
          </a:xfrm>
          <a:prstGeom prst="rect">
            <a:avLst/>
          </a:prstGeom>
        </p:spPr>
      </p:pic>
      <p:sp>
        <p:nvSpPr>
          <p:cNvPr id="4" name="ZoneTexte 3"/>
          <p:cNvSpPr txBox="1"/>
          <p:nvPr/>
        </p:nvSpPr>
        <p:spPr>
          <a:xfrm>
            <a:off x="759655" y="4149969"/>
            <a:ext cx="2881145" cy="369332"/>
          </a:xfrm>
          <a:prstGeom prst="rect">
            <a:avLst/>
          </a:prstGeom>
          <a:noFill/>
        </p:spPr>
        <p:txBody>
          <a:bodyPr wrap="square" rtlCol="0">
            <a:spAutoFit/>
          </a:bodyPr>
          <a:lstStyle/>
          <a:p>
            <a:r>
              <a:rPr lang="fr-FR" dirty="0"/>
              <a:t>LES OUTILS NUMERIQUES</a:t>
            </a:r>
          </a:p>
        </p:txBody>
      </p:sp>
      <p:pic>
        <p:nvPicPr>
          <p:cNvPr id="5" name="Image 4"/>
          <p:cNvPicPr>
            <a:picLocks noChangeAspect="1"/>
          </p:cNvPicPr>
          <p:nvPr/>
        </p:nvPicPr>
        <p:blipFill>
          <a:blip r:embed="rId3"/>
          <a:stretch>
            <a:fillRect/>
          </a:stretch>
        </p:blipFill>
        <p:spPr>
          <a:xfrm>
            <a:off x="3640800" y="4159789"/>
            <a:ext cx="2349318" cy="2117041"/>
          </a:xfrm>
          <a:prstGeom prst="rect">
            <a:avLst/>
          </a:prstGeom>
        </p:spPr>
      </p:pic>
      <p:sp>
        <p:nvSpPr>
          <p:cNvPr id="6" name="ZoneTexte 5"/>
          <p:cNvSpPr txBox="1"/>
          <p:nvPr/>
        </p:nvSpPr>
        <p:spPr>
          <a:xfrm>
            <a:off x="3598597" y="6323989"/>
            <a:ext cx="2602523" cy="369332"/>
          </a:xfrm>
          <a:prstGeom prst="rect">
            <a:avLst/>
          </a:prstGeom>
          <a:noFill/>
        </p:spPr>
        <p:txBody>
          <a:bodyPr wrap="square" rtlCol="0">
            <a:spAutoFit/>
          </a:bodyPr>
          <a:lstStyle/>
          <a:p>
            <a:r>
              <a:rPr lang="fr-FR" dirty="0"/>
              <a:t>EDUCAMPA MILLE MOTS</a:t>
            </a:r>
          </a:p>
        </p:txBody>
      </p:sp>
      <p:pic>
        <p:nvPicPr>
          <p:cNvPr id="7" name="Image 6"/>
          <p:cNvPicPr>
            <a:picLocks noChangeAspect="1"/>
          </p:cNvPicPr>
          <p:nvPr/>
        </p:nvPicPr>
        <p:blipFill>
          <a:blip r:embed="rId4"/>
          <a:stretch>
            <a:fillRect/>
          </a:stretch>
        </p:blipFill>
        <p:spPr>
          <a:xfrm>
            <a:off x="6490180" y="4149969"/>
            <a:ext cx="5419725" cy="1762125"/>
          </a:xfrm>
          <a:prstGeom prst="rect">
            <a:avLst/>
          </a:prstGeom>
        </p:spPr>
      </p:pic>
      <p:sp>
        <p:nvSpPr>
          <p:cNvPr id="8" name="ZoneTexte 7"/>
          <p:cNvSpPr txBox="1"/>
          <p:nvPr/>
        </p:nvSpPr>
        <p:spPr>
          <a:xfrm>
            <a:off x="6490180" y="6276830"/>
            <a:ext cx="2382871" cy="369332"/>
          </a:xfrm>
          <a:prstGeom prst="rect">
            <a:avLst/>
          </a:prstGeom>
          <a:noFill/>
        </p:spPr>
        <p:txBody>
          <a:bodyPr wrap="square" rtlCol="0">
            <a:spAutoFit/>
          </a:bodyPr>
          <a:lstStyle/>
          <a:p>
            <a:r>
              <a:rPr lang="fr-FR" dirty="0">
                <a:hlinkClick r:id="rId5"/>
              </a:rPr>
              <a:t>Maxetom GS CP CE1</a:t>
            </a:r>
            <a:endParaRPr lang="fr-FR" dirty="0"/>
          </a:p>
        </p:txBody>
      </p:sp>
    </p:spTree>
    <p:extLst>
      <p:ext uri="{BB962C8B-B14F-4D97-AF65-F5344CB8AC3E}">
        <p14:creationId xmlns:p14="http://schemas.microsoft.com/office/powerpoint/2010/main" val="3976652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fontAlgn="auto">
              <a:spcAft>
                <a:spcPts val="0"/>
              </a:spcAft>
              <a:defRPr/>
            </a:pPr>
            <a:r>
              <a:rPr lang="fr-FR" b="1" dirty="0">
                <a:ea typeface="+mj-ea"/>
                <a:cs typeface="+mj-cs"/>
              </a:rPr>
              <a:t>La formation</a:t>
            </a:r>
          </a:p>
        </p:txBody>
      </p:sp>
      <p:sp>
        <p:nvSpPr>
          <p:cNvPr id="10242" name="Espace réservé du contenu 2"/>
          <p:cNvSpPr>
            <a:spLocks noGrp="1"/>
          </p:cNvSpPr>
          <p:nvPr>
            <p:ph idx="1"/>
          </p:nvPr>
        </p:nvSpPr>
        <p:spPr>
          <a:xfrm>
            <a:off x="999548" y="1686643"/>
            <a:ext cx="7643362" cy="4417783"/>
          </a:xfrm>
        </p:spPr>
        <p:txBody>
          <a:bodyPr>
            <a:normAutofit/>
          </a:bodyPr>
          <a:lstStyle/>
          <a:p>
            <a:pPr>
              <a:lnSpc>
                <a:spcPct val="115000"/>
              </a:lnSpc>
              <a:spcAft>
                <a:spcPts val="1000"/>
              </a:spcAft>
            </a:pPr>
            <a:r>
              <a:rPr lang="fr-FR" sz="2400" dirty="0">
                <a:latin typeface="Times New Roman" charset="0"/>
                <a:cs typeface="Times New Roman" charset="0"/>
              </a:rPr>
              <a:t>Etude des modalités de </a:t>
            </a:r>
            <a:r>
              <a:rPr lang="fr-FR" sz="2400" b="1" dirty="0" err="1">
                <a:solidFill>
                  <a:srgbClr val="FF0000"/>
                </a:solidFill>
                <a:latin typeface="Times New Roman" charset="0"/>
                <a:cs typeface="Times New Roman" charset="0"/>
              </a:rPr>
              <a:t>co</a:t>
            </a:r>
            <a:r>
              <a:rPr lang="fr-FR" sz="2400" b="1" dirty="0">
                <a:solidFill>
                  <a:srgbClr val="FF0000"/>
                </a:solidFill>
                <a:latin typeface="Times New Roman" charset="0"/>
                <a:cs typeface="Times New Roman" charset="0"/>
              </a:rPr>
              <a:t>-intervention, </a:t>
            </a:r>
            <a:r>
              <a:rPr lang="fr-FR" sz="2400" b="1" dirty="0" err="1">
                <a:solidFill>
                  <a:srgbClr val="FF0000"/>
                </a:solidFill>
                <a:latin typeface="Times New Roman" charset="0"/>
                <a:cs typeface="Times New Roman" charset="0"/>
              </a:rPr>
              <a:t>co</a:t>
            </a:r>
            <a:r>
              <a:rPr lang="fr-FR" sz="2400" b="1" dirty="0">
                <a:solidFill>
                  <a:srgbClr val="FF0000"/>
                </a:solidFill>
                <a:latin typeface="Times New Roman" charset="0"/>
                <a:cs typeface="Times New Roman" charset="0"/>
              </a:rPr>
              <a:t>-enseignement et de </a:t>
            </a:r>
            <a:r>
              <a:rPr lang="fr-FR" sz="2400" b="1" dirty="0" err="1">
                <a:solidFill>
                  <a:srgbClr val="FF0000"/>
                </a:solidFill>
                <a:latin typeface="Times New Roman" charset="0"/>
                <a:cs typeface="Times New Roman" charset="0"/>
              </a:rPr>
              <a:t>co-présence</a:t>
            </a:r>
            <a:endParaRPr lang="fr-FR" sz="2400" b="1" dirty="0">
              <a:solidFill>
                <a:srgbClr val="FF0000"/>
              </a:solidFill>
              <a:latin typeface="Times New Roman" charset="0"/>
              <a:cs typeface="Times New Roman" charset="0"/>
            </a:endParaRPr>
          </a:p>
          <a:p>
            <a:pPr>
              <a:lnSpc>
                <a:spcPct val="115000"/>
              </a:lnSpc>
              <a:spcAft>
                <a:spcPts val="1000"/>
              </a:spcAft>
            </a:pPr>
            <a:r>
              <a:rPr lang="fr-FR" sz="2400" dirty="0">
                <a:latin typeface="Times New Roman" charset="0"/>
                <a:ea typeface="Calibri" charset="0"/>
              </a:rPr>
              <a:t>la formation à </a:t>
            </a:r>
            <a:r>
              <a:rPr lang="fr-FR" sz="2400" b="1" dirty="0">
                <a:solidFill>
                  <a:srgbClr val="FF0000"/>
                </a:solidFill>
                <a:latin typeface="Times New Roman" charset="0"/>
                <a:ea typeface="Calibri" charset="0"/>
              </a:rPr>
              <a:t>l’analyse des pratiques</a:t>
            </a:r>
            <a:r>
              <a:rPr lang="fr-FR" sz="2400" dirty="0">
                <a:latin typeface="Times New Roman" charset="0"/>
                <a:ea typeface="Calibri" charset="0"/>
              </a:rPr>
              <a:t> :</a:t>
            </a:r>
            <a:endParaRPr lang="fr-FR" sz="1800" dirty="0">
              <a:latin typeface="Calibri" charset="0"/>
              <a:ea typeface="Calibri" charset="0"/>
            </a:endParaRPr>
          </a:p>
          <a:p>
            <a:pPr>
              <a:lnSpc>
                <a:spcPct val="115000"/>
              </a:lnSpc>
              <a:spcAft>
                <a:spcPts val="1000"/>
              </a:spcAft>
            </a:pPr>
            <a:r>
              <a:rPr lang="fr-FR" sz="2400" dirty="0">
                <a:latin typeface="Times New Roman" charset="0"/>
                <a:ea typeface="Calibri" charset="0"/>
              </a:rPr>
              <a:t>Entretien d’explicitation</a:t>
            </a:r>
            <a:endParaRPr lang="fr-FR" sz="1800" dirty="0">
              <a:latin typeface="Calibri" charset="0"/>
              <a:ea typeface="Calibri" charset="0"/>
            </a:endParaRPr>
          </a:p>
          <a:p>
            <a:pPr>
              <a:lnSpc>
                <a:spcPct val="115000"/>
              </a:lnSpc>
              <a:spcAft>
                <a:spcPts val="1000"/>
              </a:spcAft>
            </a:pPr>
            <a:r>
              <a:rPr lang="fr-FR" sz="2400" dirty="0">
                <a:latin typeface="Times New Roman" charset="0"/>
                <a:ea typeface="Calibri" charset="0"/>
              </a:rPr>
              <a:t>Auto-confrontation simple et croisée</a:t>
            </a:r>
            <a:endParaRPr lang="fr-FR" sz="1800" dirty="0">
              <a:latin typeface="Calibri" charset="0"/>
              <a:ea typeface="Calibri" charset="0"/>
            </a:endParaRPr>
          </a:p>
          <a:p>
            <a:pPr>
              <a:lnSpc>
                <a:spcPct val="115000"/>
              </a:lnSpc>
              <a:spcAft>
                <a:spcPts val="1000"/>
              </a:spcAft>
            </a:pPr>
            <a:r>
              <a:rPr lang="fr-FR" sz="2400" dirty="0">
                <a:latin typeface="Times New Roman" charset="0"/>
                <a:ea typeface="Calibri" charset="0"/>
              </a:rPr>
              <a:t>GEASE</a:t>
            </a:r>
            <a:endParaRPr lang="fr-FR" sz="1800" dirty="0">
              <a:latin typeface="Calibri" charset="0"/>
              <a:ea typeface="Calibri" charset="0"/>
            </a:endParaRPr>
          </a:p>
          <a:p>
            <a:r>
              <a:rPr lang="fr-FR" sz="2400" dirty="0">
                <a:latin typeface="Times New Roman" charset="0"/>
                <a:cs typeface="Calibri" charset="0"/>
              </a:rPr>
              <a:t>Formation avec l’outil vidéo</a:t>
            </a:r>
            <a:endParaRPr lang="fr-FR" dirty="0">
              <a:latin typeface="Calibri" charset="0"/>
            </a:endParaRPr>
          </a:p>
        </p:txBody>
      </p:sp>
    </p:spTree>
    <p:extLst>
      <p:ext uri="{BB962C8B-B14F-4D97-AF65-F5344CB8AC3E}">
        <p14:creationId xmlns:p14="http://schemas.microsoft.com/office/powerpoint/2010/main" val="3494998773"/>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0" compatLnSpc="1">
            <a:prstTxWarp prst="textNoShape">
              <a:avLst/>
            </a:prstTxWarp>
          </a:bodyPr>
          <a:lstStyle/>
          <a:p>
            <a:pPr algn="ctr"/>
            <a:r>
              <a:rPr lang="fr-FR" b="1">
                <a:latin typeface="Cambria" charset="0"/>
              </a:rPr>
              <a:t>L’évaluation</a:t>
            </a:r>
          </a:p>
        </p:txBody>
      </p:sp>
      <p:sp>
        <p:nvSpPr>
          <p:cNvPr id="3" name="Espace réservé du contenu 2"/>
          <p:cNvSpPr>
            <a:spLocks noGrp="1"/>
          </p:cNvSpPr>
          <p:nvPr>
            <p:ph idx="1"/>
          </p:nvPr>
        </p:nvSpPr>
        <p:spPr/>
        <p:txBody>
          <a:bodyPr>
            <a:normAutofit/>
          </a:bodyPr>
          <a:lstStyle/>
          <a:p>
            <a:pPr indent="-342900" algn="just">
              <a:lnSpc>
                <a:spcPct val="115000"/>
              </a:lnSpc>
              <a:buFont typeface="Times New Roman" charset="0"/>
              <a:buChar char="-"/>
            </a:pPr>
            <a:r>
              <a:rPr lang="fr-FR" sz="2400" dirty="0">
                <a:latin typeface="Times New Roman" charset="0"/>
                <a:ea typeface="Calibri" charset="0"/>
              </a:rPr>
              <a:t>L’évaluation de la mise en place du dispositif</a:t>
            </a:r>
            <a:endParaRPr lang="fr-FR" sz="1800" dirty="0">
              <a:latin typeface="Calibri" charset="0"/>
              <a:ea typeface="Calibri" charset="0"/>
            </a:endParaRPr>
          </a:p>
          <a:p>
            <a:pPr indent="-342900" algn="just">
              <a:lnSpc>
                <a:spcPct val="115000"/>
              </a:lnSpc>
              <a:buFont typeface="Times New Roman" charset="0"/>
              <a:buChar char="-"/>
            </a:pPr>
            <a:r>
              <a:rPr lang="fr-FR" sz="2400" dirty="0">
                <a:latin typeface="Times New Roman" charset="0"/>
                <a:ea typeface="Calibri" charset="0"/>
              </a:rPr>
              <a:t>L’évaluation diagnostique</a:t>
            </a:r>
            <a:endParaRPr lang="fr-FR" sz="1800" dirty="0">
              <a:latin typeface="Calibri" charset="0"/>
              <a:ea typeface="Calibri" charset="0"/>
            </a:endParaRPr>
          </a:p>
          <a:p>
            <a:pPr indent="-342900" algn="just">
              <a:lnSpc>
                <a:spcPct val="115000"/>
              </a:lnSpc>
              <a:buFont typeface="Times New Roman" charset="0"/>
              <a:buChar char="-"/>
            </a:pPr>
            <a:r>
              <a:rPr lang="fr-FR" sz="2400" dirty="0">
                <a:latin typeface="Times New Roman" charset="0"/>
                <a:ea typeface="Calibri" charset="0"/>
              </a:rPr>
              <a:t>L’évaluation des  effets du dispositif sur les résultats d’élèves</a:t>
            </a:r>
            <a:endParaRPr lang="fr-FR" sz="1800" dirty="0">
              <a:latin typeface="Calibri" charset="0"/>
              <a:ea typeface="Calibri" charset="0"/>
            </a:endParaRPr>
          </a:p>
          <a:p>
            <a:pPr indent="-342900" algn="just">
              <a:lnSpc>
                <a:spcPct val="115000"/>
              </a:lnSpc>
              <a:buFont typeface="Times New Roman" charset="0"/>
              <a:buChar char="-"/>
            </a:pPr>
            <a:r>
              <a:rPr lang="fr-FR" sz="2400" dirty="0">
                <a:latin typeface="Times New Roman" charset="0"/>
                <a:ea typeface="Calibri" charset="0"/>
              </a:rPr>
              <a:t>L’évaluation des effets du dispositif sur le travail d’équipe</a:t>
            </a:r>
            <a:endParaRPr lang="fr-FR" sz="1800" dirty="0">
              <a:latin typeface="Calibri" charset="0"/>
              <a:ea typeface="Calibri" charset="0"/>
            </a:endParaRPr>
          </a:p>
          <a:p>
            <a:pPr indent="-342900" algn="just">
              <a:lnSpc>
                <a:spcPct val="115000"/>
              </a:lnSpc>
              <a:buFont typeface="Times New Roman" charset="0"/>
              <a:buChar char="-"/>
            </a:pPr>
            <a:r>
              <a:rPr lang="fr-FR" sz="2400" dirty="0">
                <a:latin typeface="Times New Roman" charset="0"/>
                <a:ea typeface="Calibri" charset="0"/>
              </a:rPr>
              <a:t>L’évaluation des élèves dans un niveau, dans un cycle, dans l’école</a:t>
            </a:r>
            <a:endParaRPr lang="fr-FR" sz="1800" dirty="0">
              <a:latin typeface="Calibri" charset="0"/>
              <a:ea typeface="Calibri" charset="0"/>
            </a:endParaRPr>
          </a:p>
          <a:p>
            <a:pPr indent="-342900" algn="just">
              <a:lnSpc>
                <a:spcPct val="115000"/>
              </a:lnSpc>
              <a:spcAft>
                <a:spcPts val="1000"/>
              </a:spcAft>
              <a:buFont typeface="Times New Roman" charset="0"/>
              <a:buChar char="-"/>
            </a:pPr>
            <a:r>
              <a:rPr lang="fr-FR" sz="2400" dirty="0">
                <a:latin typeface="Times New Roman" charset="0"/>
                <a:ea typeface="Calibri" charset="0"/>
              </a:rPr>
              <a:t>L’évaluation positive</a:t>
            </a:r>
            <a:endParaRPr lang="fr-FR" sz="1800" dirty="0">
              <a:latin typeface="Calibri" charset="0"/>
              <a:ea typeface="Calibri" charset="0"/>
            </a:endParaRPr>
          </a:p>
          <a:p>
            <a:pPr indent="-342900">
              <a:lnSpc>
                <a:spcPct val="115000"/>
              </a:lnSpc>
              <a:spcAft>
                <a:spcPts val="1000"/>
              </a:spcAft>
            </a:pPr>
            <a:endParaRPr lang="fr-FR" dirty="0">
              <a:latin typeface="Calibri" charset="0"/>
            </a:endParaRPr>
          </a:p>
        </p:txBody>
      </p:sp>
    </p:spTree>
    <p:extLst>
      <p:ext uri="{BB962C8B-B14F-4D97-AF65-F5344CB8AC3E}">
        <p14:creationId xmlns:p14="http://schemas.microsoft.com/office/powerpoint/2010/main" val="340911977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hape 84"/>
          <p:cNvSpPr>
            <a:spLocks noChangeArrowheads="1"/>
          </p:cNvSpPr>
          <p:nvPr/>
        </p:nvSpPr>
        <p:spPr bwMode="auto">
          <a:xfrm>
            <a:off x="795867" y="1171497"/>
            <a:ext cx="9973734" cy="733583"/>
          </a:xfrm>
          <a:prstGeom prst="rightArrow">
            <a:avLst>
              <a:gd name="adj1" fmla="val 50000"/>
              <a:gd name="adj2" fmla="val 50000"/>
            </a:avLst>
          </a:prstGeom>
          <a:gradFill rotWithShape="0">
            <a:gsLst>
              <a:gs pos="0">
                <a:srgbClr val="BFDCFF"/>
              </a:gs>
              <a:gs pos="100000">
                <a:srgbClr val="3E7FCE"/>
              </a:gs>
            </a:gsLst>
            <a:lin ang="5400000"/>
          </a:gradFill>
          <a:ln w="9525">
            <a:solidFill>
              <a:srgbClr val="4A7DBB"/>
            </a:solidFill>
            <a:round/>
            <a:headEnd/>
            <a:tailEnd/>
          </a:ln>
        </p:spPr>
        <p:txBody>
          <a:bodyPr wrap="square" lIns="91425" tIns="45700" rIns="91425" bIns="45700" anchor="ctr">
            <a:spAutoFit/>
          </a:bodyPr>
          <a:lstStyle/>
          <a:p>
            <a:endParaRPr lang="fr-FR" sz="1800">
              <a:latin typeface="Calibri" charset="0"/>
              <a:cs typeface="Calibri" charset="0"/>
              <a:sym typeface="Calibri" charset="0"/>
            </a:endParaRPr>
          </a:p>
        </p:txBody>
      </p:sp>
      <p:sp>
        <p:nvSpPr>
          <p:cNvPr id="4099" name="Shape 86"/>
          <p:cNvSpPr txBox="1">
            <a:spLocks noChangeArrowheads="1"/>
          </p:cNvSpPr>
          <p:nvPr/>
        </p:nvSpPr>
        <p:spPr bwMode="auto">
          <a:xfrm>
            <a:off x="353484" y="139701"/>
            <a:ext cx="10676467" cy="1015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E36C09"/>
              </a:buClr>
              <a:buSzPct val="25000"/>
              <a:buFont typeface="Calibri" charset="0"/>
              <a:buNone/>
            </a:pPr>
            <a:r>
              <a:rPr lang="fr-FR" sz="3600" b="1" dirty="0">
                <a:solidFill>
                  <a:srgbClr val="E36C09"/>
                </a:solidFill>
                <a:latin typeface="Calibri" charset="0"/>
                <a:cs typeface="Calibri" charset="0"/>
                <a:sym typeface="Calibri" charset="0"/>
              </a:rPr>
              <a:t>« Plus de maîtres que de classes » :</a:t>
            </a:r>
          </a:p>
          <a:p>
            <a:pPr eaLnBrk="1" hangingPunct="1">
              <a:buSzPct val="25000"/>
            </a:pPr>
            <a:r>
              <a:rPr lang="fr-FR" sz="2400" b="1" dirty="0">
                <a:latin typeface="Calibri" charset="0"/>
                <a:cs typeface="Calibri" charset="0"/>
                <a:sym typeface="Calibri" charset="0"/>
              </a:rPr>
              <a:t>     un problème à résoudre, un moyen pour réussir</a:t>
            </a:r>
          </a:p>
        </p:txBody>
      </p:sp>
      <p:sp>
        <p:nvSpPr>
          <p:cNvPr id="4101" name="Shape 88"/>
          <p:cNvSpPr txBox="1">
            <a:spLocks noChangeArrowheads="1"/>
          </p:cNvSpPr>
          <p:nvPr/>
        </p:nvSpPr>
        <p:spPr bwMode="auto">
          <a:xfrm>
            <a:off x="2950633" y="2110317"/>
            <a:ext cx="2417234" cy="1631175"/>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sz="2000" b="1" dirty="0">
                <a:latin typeface="Calibri" charset="0"/>
                <a:cs typeface="Calibri" charset="0"/>
                <a:sym typeface="Calibri" charset="0"/>
              </a:rPr>
              <a:t>Un contexte spécifique </a:t>
            </a:r>
            <a:r>
              <a:rPr lang="fr-FR" sz="2000" dirty="0">
                <a:latin typeface="Calibri" charset="0"/>
                <a:cs typeface="Calibri" charset="0"/>
                <a:sym typeface="Calibri" charset="0"/>
              </a:rPr>
              <a:t>:</a:t>
            </a:r>
          </a:p>
          <a:p>
            <a:pPr algn="ctr" eaLnBrk="1" hangingPunct="1">
              <a:buSzPct val="25000"/>
            </a:pPr>
            <a:r>
              <a:rPr lang="fr-FR" sz="2000" dirty="0">
                <a:latin typeface="Calibri" charset="0"/>
                <a:cs typeface="Calibri" charset="0"/>
                <a:sym typeface="Calibri" charset="0"/>
              </a:rPr>
              <a:t>La refondation de l’éducation prioritaire</a:t>
            </a:r>
          </a:p>
        </p:txBody>
      </p:sp>
      <p:sp>
        <p:nvSpPr>
          <p:cNvPr id="4102" name="Shape 89"/>
          <p:cNvSpPr txBox="1">
            <a:spLocks noChangeArrowheads="1"/>
          </p:cNvSpPr>
          <p:nvPr/>
        </p:nvSpPr>
        <p:spPr bwMode="auto">
          <a:xfrm>
            <a:off x="9552518" y="1022350"/>
            <a:ext cx="1754716" cy="369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endParaRPr lang="fr-FR" sz="1800">
              <a:latin typeface="Calibri" charset="0"/>
              <a:cs typeface="Calibri" charset="0"/>
              <a:sym typeface="Calibri" charset="0"/>
            </a:endParaRPr>
          </a:p>
        </p:txBody>
      </p:sp>
      <p:sp>
        <p:nvSpPr>
          <p:cNvPr id="4104" name="Shape 91"/>
          <p:cNvSpPr txBox="1">
            <a:spLocks noChangeArrowheads="1"/>
          </p:cNvSpPr>
          <p:nvPr/>
        </p:nvSpPr>
        <p:spPr bwMode="auto">
          <a:xfrm>
            <a:off x="7918450" y="2736850"/>
            <a:ext cx="2027767" cy="1631175"/>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sz="2000" dirty="0">
                <a:latin typeface="Calibri" charset="0"/>
                <a:cs typeface="Calibri" charset="0"/>
                <a:sym typeface="Calibri" charset="0"/>
              </a:rPr>
              <a:t>Un cadre pour la mise en œuvre du dispositif : les 10 repères du PDMQC.</a:t>
            </a:r>
          </a:p>
        </p:txBody>
      </p:sp>
      <p:sp>
        <p:nvSpPr>
          <p:cNvPr id="4105" name="Shape 92"/>
          <p:cNvSpPr txBox="1">
            <a:spLocks noChangeArrowheads="1"/>
          </p:cNvSpPr>
          <p:nvPr/>
        </p:nvSpPr>
        <p:spPr bwMode="auto">
          <a:xfrm>
            <a:off x="5634566" y="2432050"/>
            <a:ext cx="1953684" cy="1938952"/>
          </a:xfrm>
          <a:prstGeom prst="rect">
            <a:avLst/>
          </a:prstGeom>
          <a:solidFill>
            <a:srgbClr val="B6CB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sz="2000" b="1" dirty="0">
                <a:latin typeface="Calibri" charset="0"/>
                <a:cs typeface="Calibri" charset="0"/>
                <a:sym typeface="Calibri" charset="0"/>
              </a:rPr>
              <a:t>Des difficultés d’apprentissage et d’enseignement du « Lire, écrire, compter.</a:t>
            </a:r>
          </a:p>
        </p:txBody>
      </p:sp>
      <p:sp>
        <p:nvSpPr>
          <p:cNvPr id="4110" name="Shape 98"/>
          <p:cNvSpPr txBox="1">
            <a:spLocks noChangeArrowheads="1"/>
          </p:cNvSpPr>
          <p:nvPr/>
        </p:nvSpPr>
        <p:spPr bwMode="auto">
          <a:xfrm>
            <a:off x="508001" y="1824566"/>
            <a:ext cx="2336800" cy="1015622"/>
          </a:xfrm>
          <a:prstGeom prst="rect">
            <a:avLst/>
          </a:prstGeom>
          <a:solidFill>
            <a:srgbClr val="FBD4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sz="2000" b="1" i="1" dirty="0">
                <a:latin typeface="Calibri" charset="0"/>
                <a:cs typeface="Calibri" charset="0"/>
                <a:sym typeface="Calibri" charset="0"/>
              </a:rPr>
              <a:t>Un cadre nouveau pour le travail d’équipe</a:t>
            </a:r>
            <a:endParaRPr lang="fr-FR" sz="2000" dirty="0">
              <a:latin typeface="Calibri" charset="0"/>
              <a:cs typeface="Calibri" charset="0"/>
              <a:sym typeface="Calibri" charset="0"/>
            </a:endParaRPr>
          </a:p>
        </p:txBody>
      </p:sp>
      <p:sp>
        <p:nvSpPr>
          <p:cNvPr id="100" name="Shape 100"/>
          <p:cNvSpPr txBox="1"/>
          <p:nvPr/>
        </p:nvSpPr>
        <p:spPr>
          <a:xfrm>
            <a:off x="575734" y="4779434"/>
            <a:ext cx="10013951" cy="1200288"/>
          </a:xfrm>
          <a:prstGeom prst="rect">
            <a:avLst/>
          </a:prstGeom>
          <a:noFill/>
          <a:ln>
            <a:noFill/>
          </a:ln>
        </p:spPr>
        <p:txBody>
          <a:bodyPr lIns="91425" tIns="45700" rIns="91425" bIns="45700">
            <a:spAutoFit/>
          </a:bodyPr>
          <a:lstStyle/>
          <a:p>
            <a:r>
              <a:rPr lang="fr-FR" b="1" dirty="0"/>
              <a:t>Objectifs de la session </a:t>
            </a:r>
            <a:r>
              <a:rPr lang="fr-FR" dirty="0"/>
              <a:t>: </a:t>
            </a:r>
          </a:p>
          <a:p>
            <a:pPr marL="285750" lvl="0" indent="-285750">
              <a:buFont typeface="Arial"/>
              <a:buChar char="•"/>
            </a:pPr>
            <a:r>
              <a:rPr lang="fr-FR" dirty="0"/>
              <a:t>Partager les informations  et les observations de terrain sur les projets en EP.</a:t>
            </a:r>
          </a:p>
          <a:p>
            <a:pPr marL="285750" lvl="0" indent="-285750">
              <a:buFont typeface="Arial"/>
              <a:buChar char="•"/>
            </a:pPr>
            <a:r>
              <a:rPr lang="fr-FR" dirty="0"/>
              <a:t>Discuter les 10 repères du référentiel du PDMQC</a:t>
            </a:r>
          </a:p>
          <a:p>
            <a:pPr marL="285750" indent="-285750">
              <a:buFont typeface="Arial"/>
              <a:buChar char="•"/>
            </a:pPr>
            <a:r>
              <a:rPr lang="fr-FR" dirty="0"/>
              <a:t>Définir un programme de formation et d’accompagnement des enseignants </a:t>
            </a:r>
            <a:endParaRPr lang="fr-FR" sz="1800" kern="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4078823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4" grpId="0" animBg="1"/>
      <p:bldP spid="4105" grpId="0" animBg="1"/>
      <p:bldP spid="41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87590" y="1413858"/>
            <a:ext cx="1909077" cy="646331"/>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dirty="0">
                <a:solidFill>
                  <a:srgbClr val="FF0000"/>
                </a:solidFill>
              </a:rPr>
              <a:t>Dérives à éviter </a:t>
            </a:r>
            <a:r>
              <a:rPr lang="fr-FR" dirty="0"/>
              <a:t>.</a:t>
            </a:r>
          </a:p>
        </p:txBody>
      </p:sp>
      <p:sp>
        <p:nvSpPr>
          <p:cNvPr id="3" name="Rectangle à coins arrondis 2"/>
          <p:cNvSpPr/>
          <p:nvPr/>
        </p:nvSpPr>
        <p:spPr>
          <a:xfrm rot="21207598">
            <a:off x="281354" y="454991"/>
            <a:ext cx="4698609" cy="10832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a:t>Le maître supplémentaire prend en charge une discipline non enseignée par le</a:t>
            </a:r>
          </a:p>
          <a:p>
            <a:pPr algn="ctr"/>
            <a:r>
              <a:rPr lang="fr-FR"/>
              <a:t>maître titulaire de la classe.</a:t>
            </a:r>
          </a:p>
        </p:txBody>
      </p:sp>
      <p:sp>
        <p:nvSpPr>
          <p:cNvPr id="4" name="Rectangle à coins arrondis 3"/>
          <p:cNvSpPr/>
          <p:nvPr/>
        </p:nvSpPr>
        <p:spPr>
          <a:xfrm rot="305226">
            <a:off x="7342619" y="400871"/>
            <a:ext cx="4797083" cy="13927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a:t>La mission du maître supplémentaire est autoritairement définie par le conseil</a:t>
            </a:r>
          </a:p>
          <a:p>
            <a:pPr algn="ctr"/>
            <a:r>
              <a:rPr lang="fr-FR"/>
              <a:t>des maîtres et imposée au nouvel arrivant.</a:t>
            </a:r>
          </a:p>
        </p:txBody>
      </p:sp>
      <p:sp>
        <p:nvSpPr>
          <p:cNvPr id="5" name="Rectangle à coins arrondis 4"/>
          <p:cNvSpPr/>
          <p:nvPr/>
        </p:nvSpPr>
        <p:spPr>
          <a:xfrm rot="21360527">
            <a:off x="199243" y="4828791"/>
            <a:ext cx="4572000" cy="15438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a:t>Des enseignants de l’équipe ne se sentent pas concernés par le projet.</a:t>
            </a:r>
          </a:p>
          <a:p>
            <a:pPr algn="ctr"/>
            <a:r>
              <a:rPr lang="fr-FR"/>
              <a:t> Le maître supplémentaire est ressenti comme un observateur critique et</a:t>
            </a:r>
          </a:p>
          <a:p>
            <a:pPr algn="ctr"/>
            <a:r>
              <a:rPr lang="fr-FR"/>
              <a:t>dérangeant.</a:t>
            </a:r>
          </a:p>
        </p:txBody>
      </p:sp>
      <p:sp>
        <p:nvSpPr>
          <p:cNvPr id="6" name="Rectangle à coins arrondis 5"/>
          <p:cNvSpPr/>
          <p:nvPr/>
        </p:nvSpPr>
        <p:spPr>
          <a:xfrm rot="564922">
            <a:off x="6635262" y="5082727"/>
            <a:ext cx="5176911" cy="13609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a:t>Le maître supplémentaire remplace un enseignant de l’école absent.</a:t>
            </a:r>
          </a:p>
        </p:txBody>
      </p:sp>
      <p:sp>
        <p:nvSpPr>
          <p:cNvPr id="7" name="Rectangle à coins arrondis 6"/>
          <p:cNvSpPr/>
          <p:nvPr/>
        </p:nvSpPr>
        <p:spPr>
          <a:xfrm rot="19975602">
            <a:off x="98474" y="2604309"/>
            <a:ext cx="4107766" cy="11254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Le maître supplémentaire prend en charge des groupes systématiquement sortis</a:t>
            </a:r>
          </a:p>
          <a:p>
            <a:pPr algn="ctr"/>
            <a:r>
              <a:rPr lang="fr-FR" dirty="0"/>
              <a:t>de la classe.</a:t>
            </a:r>
          </a:p>
        </p:txBody>
      </p:sp>
      <p:sp>
        <p:nvSpPr>
          <p:cNvPr id="8" name="Rectangle à coins arrondis 7"/>
          <p:cNvSpPr/>
          <p:nvPr/>
        </p:nvSpPr>
        <p:spPr>
          <a:xfrm rot="2142438">
            <a:off x="7693364" y="2901517"/>
            <a:ext cx="4572000" cy="11394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Le maître supplémentaire prend en charge systématiquement les élèves en</a:t>
            </a:r>
          </a:p>
          <a:p>
            <a:pPr algn="ctr"/>
            <a:r>
              <a:rPr lang="fr-FR" dirty="0"/>
              <a:t>difficulté ou les élèves perturbateurs.</a:t>
            </a:r>
          </a:p>
        </p:txBody>
      </p:sp>
      <p:sp>
        <p:nvSpPr>
          <p:cNvPr id="9" name="Rectangle à coins arrondis 8"/>
          <p:cNvSpPr/>
          <p:nvPr/>
        </p:nvSpPr>
        <p:spPr>
          <a:xfrm>
            <a:off x="4117156" y="3235390"/>
            <a:ext cx="3474720" cy="13250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Le maître supplémentaire intervient en réponse aux besoins des enseignants des</a:t>
            </a:r>
          </a:p>
          <a:p>
            <a:pPr algn="ctr"/>
            <a:r>
              <a:rPr lang="fr-FR" dirty="0"/>
              <a:t>classes sans anticipation ou concertation.</a:t>
            </a:r>
          </a:p>
        </p:txBody>
      </p:sp>
      <p:pic>
        <p:nvPicPr>
          <p:cNvPr id="10" name="Image 9"/>
          <p:cNvPicPr>
            <a:picLocks noChangeAspect="1"/>
          </p:cNvPicPr>
          <p:nvPr/>
        </p:nvPicPr>
        <p:blipFill>
          <a:blip r:embed="rId2"/>
          <a:stretch>
            <a:fillRect/>
          </a:stretch>
        </p:blipFill>
        <p:spPr>
          <a:xfrm>
            <a:off x="5469065" y="1993698"/>
            <a:ext cx="770902" cy="1158460"/>
          </a:xfrm>
          <a:prstGeom prst="rect">
            <a:avLst/>
          </a:prstGeom>
        </p:spPr>
      </p:pic>
    </p:spTree>
    <p:extLst>
      <p:ext uri="{BB962C8B-B14F-4D97-AF65-F5344CB8AC3E}">
        <p14:creationId xmlns:p14="http://schemas.microsoft.com/office/powerpoint/2010/main" val="3964861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hape 234"/>
          <p:cNvSpPr txBox="1">
            <a:spLocks noGrp="1"/>
          </p:cNvSpPr>
          <p:nvPr>
            <p:ph type="title"/>
          </p:nvPr>
        </p:nvSpPr>
        <p:spPr>
          <a:xfrm>
            <a:off x="609600" y="384176"/>
            <a:ext cx="10972800" cy="584735"/>
          </a:xfrm>
        </p:spPr>
        <p:txBody>
          <a:bodyPr tIns="45700" bIns="45700">
            <a:spAutoFit/>
          </a:bodyPr>
          <a:lstStyle/>
          <a:p>
            <a:pPr eaLnBrk="1" hangingPunct="1">
              <a:spcBef>
                <a:spcPct val="0"/>
              </a:spcBef>
              <a:buClr>
                <a:srgbClr val="E46C0A"/>
              </a:buClr>
              <a:buSzPct val="25000"/>
              <a:buFontTx/>
              <a:buNone/>
            </a:pPr>
            <a:r>
              <a:rPr lang="fr-FR" sz="3200" b="1" dirty="0">
                <a:solidFill>
                  <a:srgbClr val="E46C0A"/>
                </a:solidFill>
                <a:latin typeface="Arial" charset="0"/>
                <a:cs typeface="Arial" charset="0"/>
              </a:rPr>
              <a:t>Des repères pour avancer…</a:t>
            </a:r>
          </a:p>
        </p:txBody>
      </p:sp>
      <p:sp>
        <p:nvSpPr>
          <p:cNvPr id="235" name="Shape 235"/>
          <p:cNvSpPr txBox="1">
            <a:spLocks noGrp="1"/>
          </p:cNvSpPr>
          <p:nvPr>
            <p:ph type="body" idx="1"/>
          </p:nvPr>
        </p:nvSpPr>
        <p:spPr>
          <a:xfrm>
            <a:off x="609600" y="2192339"/>
            <a:ext cx="11328400" cy="3214174"/>
          </a:xfrm>
        </p:spPr>
        <p:txBody>
          <a:bodyPr tIns="45700" bIns="45700">
            <a:spAutoFit/>
          </a:bodyPr>
          <a:lstStyle/>
          <a:p>
            <a:pPr indent="-342900" eaLnBrk="1" hangingPunct="1">
              <a:lnSpc>
                <a:spcPct val="80000"/>
              </a:lnSpc>
              <a:spcBef>
                <a:spcPct val="0"/>
              </a:spcBef>
              <a:buClr>
                <a:srgbClr val="000000"/>
              </a:buClr>
              <a:buFont typeface="Calibri" charset="0"/>
              <a:buChar char="•"/>
            </a:pPr>
            <a:r>
              <a:rPr lang="fr-FR" sz="2700">
                <a:latin typeface="Calibri" charset="0"/>
                <a:cs typeface="Calibri" charset="0"/>
                <a:sym typeface="Calibri" charset="0"/>
              </a:rPr>
              <a:t>Définir et hiérarchiser les priorités</a:t>
            </a:r>
          </a:p>
          <a:p>
            <a:pPr indent="-342900" eaLnBrk="1" hangingPunct="1">
              <a:lnSpc>
                <a:spcPct val="80000"/>
              </a:lnSpc>
              <a:spcBef>
                <a:spcPct val="0"/>
              </a:spcBef>
              <a:buClr>
                <a:srgbClr val="000000"/>
              </a:buClr>
              <a:buFont typeface="Calibri" charset="0"/>
              <a:buChar char="•"/>
            </a:pPr>
            <a:r>
              <a:rPr lang="fr-FR" sz="2700">
                <a:latin typeface="Calibri" charset="0"/>
                <a:cs typeface="Calibri" charset="0"/>
                <a:sym typeface="Calibri" charset="0"/>
              </a:rPr>
              <a:t>Organiser le dispositif, relier les actions des différents professionnels</a:t>
            </a:r>
          </a:p>
          <a:p>
            <a:pPr indent="-342900" eaLnBrk="1" hangingPunct="1">
              <a:lnSpc>
                <a:spcPct val="80000"/>
              </a:lnSpc>
              <a:spcBef>
                <a:spcPts val="700"/>
              </a:spcBef>
              <a:buClr>
                <a:srgbClr val="000000"/>
              </a:buClr>
              <a:buFont typeface="Calibri" charset="0"/>
              <a:buChar char="•"/>
            </a:pPr>
            <a:r>
              <a:rPr lang="fr-FR" sz="2700">
                <a:latin typeface="Calibri" charset="0"/>
                <a:cs typeface="Calibri" charset="0"/>
                <a:sym typeface="Calibri" charset="0"/>
              </a:rPr>
              <a:t>Parler des pratiques, confronter les points de vue</a:t>
            </a:r>
          </a:p>
          <a:p>
            <a:pPr indent="-342900" eaLnBrk="1" hangingPunct="1">
              <a:lnSpc>
                <a:spcPct val="80000"/>
              </a:lnSpc>
              <a:spcBef>
                <a:spcPts val="700"/>
              </a:spcBef>
              <a:buClr>
                <a:srgbClr val="000000"/>
              </a:buClr>
              <a:buFont typeface="Calibri" charset="0"/>
              <a:buChar char="•"/>
            </a:pPr>
            <a:r>
              <a:rPr lang="fr-FR" sz="2700">
                <a:latin typeface="Calibri" charset="0"/>
                <a:cs typeface="Calibri" charset="0"/>
                <a:sym typeface="Calibri" charset="0"/>
              </a:rPr>
              <a:t>Comprendre les difficultés des élèves, la nature des obstacles dans les apprentissages </a:t>
            </a:r>
          </a:p>
          <a:p>
            <a:pPr indent="-342900" eaLnBrk="1" hangingPunct="1">
              <a:lnSpc>
                <a:spcPct val="80000"/>
              </a:lnSpc>
              <a:spcBef>
                <a:spcPts val="700"/>
              </a:spcBef>
              <a:buClr>
                <a:srgbClr val="000000"/>
              </a:buClr>
              <a:buFont typeface="Calibri" charset="0"/>
              <a:buChar char="•"/>
            </a:pPr>
            <a:r>
              <a:rPr lang="fr-FR" sz="2700">
                <a:latin typeface="Calibri" charset="0"/>
                <a:cs typeface="Calibri" charset="0"/>
                <a:sym typeface="Calibri" charset="0"/>
              </a:rPr>
              <a:t>Proposer des situations d’enseignement-apprentissage</a:t>
            </a:r>
          </a:p>
          <a:p>
            <a:pPr indent="-342900" eaLnBrk="1" hangingPunct="1">
              <a:lnSpc>
                <a:spcPct val="80000"/>
              </a:lnSpc>
              <a:spcBef>
                <a:spcPts val="700"/>
              </a:spcBef>
              <a:buClr>
                <a:srgbClr val="000000"/>
              </a:buClr>
              <a:buFont typeface="Calibri" charset="0"/>
              <a:buChar char="•"/>
            </a:pPr>
            <a:r>
              <a:rPr lang="fr-FR" sz="2700">
                <a:latin typeface="Calibri" charset="0"/>
                <a:cs typeface="Calibri" charset="0"/>
                <a:sym typeface="Calibri" charset="0"/>
              </a:rPr>
              <a:t>Mobiliser et enrichir la réflexion de l’équipe d’école </a:t>
            </a:r>
          </a:p>
          <a:p>
            <a:pPr indent="-342900" eaLnBrk="1" hangingPunct="1">
              <a:lnSpc>
                <a:spcPct val="80000"/>
              </a:lnSpc>
              <a:spcBef>
                <a:spcPts val="700"/>
              </a:spcBef>
              <a:buClr>
                <a:srgbClr val="000000"/>
              </a:buClr>
              <a:buFont typeface="Calibri" charset="0"/>
              <a:buChar char="•"/>
            </a:pPr>
            <a:r>
              <a:rPr lang="fr-FR" sz="2700">
                <a:latin typeface="Calibri" charset="0"/>
                <a:cs typeface="Calibri" charset="0"/>
                <a:sym typeface="Calibri" charset="0"/>
              </a:rPr>
              <a:t>Évaluer l’impact des choix de fonctionnement opérés</a:t>
            </a:r>
          </a:p>
        </p:txBody>
      </p:sp>
    </p:spTree>
    <p:extLst>
      <p:ext uri="{BB962C8B-B14F-4D97-AF65-F5344CB8AC3E}">
        <p14:creationId xmlns:p14="http://schemas.microsoft.com/office/powerpoint/2010/main" val="87350230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Effect transition="in" filter="fade">
                                      <p:cBhvr>
                                        <p:cTn id="7" dur="1"/>
                                        <p:tgtEl>
                                          <p:spTgt spid="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5">
                                            <p:txEl>
                                              <p:pRg st="1" end="1"/>
                                            </p:txEl>
                                          </p:spTgt>
                                        </p:tgtEl>
                                        <p:attrNameLst>
                                          <p:attrName>style.visibility</p:attrName>
                                        </p:attrNameLst>
                                      </p:cBhvr>
                                      <p:to>
                                        <p:strVal val="visible"/>
                                      </p:to>
                                    </p:set>
                                    <p:animEffect transition="in" filter="fade">
                                      <p:cBhvr>
                                        <p:cTn id="12" dur="1"/>
                                        <p:tgtEl>
                                          <p:spTgt spid="2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35">
                                            <p:txEl>
                                              <p:pRg st="5" end="5"/>
                                            </p:txEl>
                                          </p:spTgt>
                                        </p:tgtEl>
                                        <p:attrNameLst>
                                          <p:attrName>style.visibility</p:attrName>
                                        </p:attrNameLst>
                                      </p:cBhvr>
                                      <p:to>
                                        <p:strVal val="visible"/>
                                      </p:to>
                                    </p:set>
                                    <p:animEffect transition="in" filter="fade">
                                      <p:cBhvr>
                                        <p:cTn id="17" dur="1"/>
                                        <p:tgtEl>
                                          <p:spTgt spid="235">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5">
                                            <p:txEl>
                                              <p:pRg st="4" end="4"/>
                                            </p:txEl>
                                          </p:spTgt>
                                        </p:tgtEl>
                                        <p:attrNameLst>
                                          <p:attrName>style.visibility</p:attrName>
                                        </p:attrNameLst>
                                      </p:cBhvr>
                                      <p:to>
                                        <p:strVal val="visible"/>
                                      </p:to>
                                    </p:set>
                                    <p:animEffect transition="in" filter="fade">
                                      <p:cBhvr>
                                        <p:cTn id="22" dur="1"/>
                                        <p:tgtEl>
                                          <p:spTgt spid="2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35">
                                            <p:txEl>
                                              <p:pRg st="3" end="3"/>
                                            </p:txEl>
                                          </p:spTgt>
                                        </p:tgtEl>
                                        <p:attrNameLst>
                                          <p:attrName>style.visibility</p:attrName>
                                        </p:attrNameLst>
                                      </p:cBhvr>
                                      <p:to>
                                        <p:strVal val="visible"/>
                                      </p:to>
                                    </p:set>
                                    <p:animEffect transition="in" filter="fade">
                                      <p:cBhvr>
                                        <p:cTn id="27" dur="1"/>
                                        <p:tgtEl>
                                          <p:spTgt spid="23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35">
                                            <p:txEl>
                                              <p:pRg st="2" end="2"/>
                                            </p:txEl>
                                          </p:spTgt>
                                        </p:tgtEl>
                                        <p:attrNameLst>
                                          <p:attrName>style.visibility</p:attrName>
                                        </p:attrNameLst>
                                      </p:cBhvr>
                                      <p:to>
                                        <p:strVal val="visible"/>
                                      </p:to>
                                    </p:set>
                                    <p:animEffect transition="in" filter="fade">
                                      <p:cBhvr>
                                        <p:cTn id="32" dur="1"/>
                                        <p:tgtEl>
                                          <p:spTgt spid="235">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35">
                                            <p:txEl>
                                              <p:pRg st="6" end="6"/>
                                            </p:txEl>
                                          </p:spTgt>
                                        </p:tgtEl>
                                        <p:attrNameLst>
                                          <p:attrName>style.visibility</p:attrName>
                                        </p:attrNameLst>
                                      </p:cBhvr>
                                      <p:to>
                                        <p:strVal val="visible"/>
                                      </p:to>
                                    </p:set>
                                    <p:animEffect transition="in" filter="fade">
                                      <p:cBhvr>
                                        <p:cTn id="37" dur="1"/>
                                        <p:tgtEl>
                                          <p:spTgt spid="2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hape 84"/>
          <p:cNvSpPr>
            <a:spLocks noChangeArrowheads="1"/>
          </p:cNvSpPr>
          <p:nvPr/>
        </p:nvSpPr>
        <p:spPr bwMode="auto">
          <a:xfrm>
            <a:off x="0" y="1171497"/>
            <a:ext cx="12192000" cy="733583"/>
          </a:xfrm>
          <a:prstGeom prst="rightArrow">
            <a:avLst>
              <a:gd name="adj1" fmla="val 50000"/>
              <a:gd name="adj2" fmla="val 50000"/>
            </a:avLst>
          </a:prstGeom>
          <a:gradFill rotWithShape="0">
            <a:gsLst>
              <a:gs pos="0">
                <a:srgbClr val="BFDCFF"/>
              </a:gs>
              <a:gs pos="100000">
                <a:srgbClr val="3E7FCE"/>
              </a:gs>
            </a:gsLst>
            <a:lin ang="5400000"/>
          </a:gradFill>
          <a:ln w="9525">
            <a:solidFill>
              <a:srgbClr val="4A7DBB"/>
            </a:solidFill>
            <a:round/>
            <a:headEnd/>
            <a:tailEnd/>
          </a:ln>
        </p:spPr>
        <p:txBody>
          <a:bodyPr lIns="91425" tIns="45700" rIns="91425" bIns="45700" anchor="ctr">
            <a:spAutoFit/>
          </a:bodyPr>
          <a:lstStyle/>
          <a:p>
            <a:endParaRPr lang="fr-FR" sz="1800">
              <a:latin typeface="Calibri" charset="0"/>
              <a:cs typeface="Calibri" charset="0"/>
              <a:sym typeface="Calibri" charset="0"/>
            </a:endParaRPr>
          </a:p>
        </p:txBody>
      </p:sp>
      <p:sp>
        <p:nvSpPr>
          <p:cNvPr id="85" name="Shape 85"/>
          <p:cNvSpPr/>
          <p:nvPr/>
        </p:nvSpPr>
        <p:spPr>
          <a:xfrm>
            <a:off x="6411385" y="1630465"/>
            <a:ext cx="425449" cy="401435"/>
          </a:xfrm>
          <a:prstGeom prst="snip1Rect">
            <a:avLst>
              <a:gd name="adj" fmla="val 16667"/>
            </a:avLst>
          </a:prstGeom>
          <a:solidFill>
            <a:schemeClr val="accent3"/>
          </a:solidFill>
          <a:ln w="9525" cap="flat">
            <a:solidFill>
              <a:srgbClr val="4A7DBB"/>
            </a:solid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sz="1800" kern="0">
              <a:solidFill>
                <a:schemeClr val="dk1"/>
              </a:solidFill>
              <a:latin typeface="Arial"/>
              <a:ea typeface="Arial"/>
              <a:cs typeface="Arial"/>
              <a:sym typeface="Arial"/>
              <a:rtl val="0"/>
            </a:endParaRPr>
          </a:p>
        </p:txBody>
      </p:sp>
      <p:sp>
        <p:nvSpPr>
          <p:cNvPr id="4099" name="Shape 86"/>
          <p:cNvSpPr txBox="1">
            <a:spLocks noChangeArrowheads="1"/>
          </p:cNvSpPr>
          <p:nvPr/>
        </p:nvSpPr>
        <p:spPr bwMode="auto">
          <a:xfrm>
            <a:off x="353484" y="139701"/>
            <a:ext cx="10676467"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E36C09"/>
              </a:buClr>
              <a:buSzPct val="25000"/>
              <a:buFont typeface="Calibri" charset="0"/>
              <a:buNone/>
            </a:pPr>
            <a:r>
              <a:rPr lang="fr-FR" sz="2400" b="1">
                <a:solidFill>
                  <a:srgbClr val="E36C09"/>
                </a:solidFill>
                <a:latin typeface="Calibri" charset="0"/>
                <a:cs typeface="Calibri" charset="0"/>
                <a:sym typeface="Calibri" charset="0"/>
              </a:rPr>
              <a:t>« Plus de maîtres que de classes » :</a:t>
            </a:r>
          </a:p>
          <a:p>
            <a:pPr eaLnBrk="1" hangingPunct="1">
              <a:buSzPct val="25000"/>
            </a:pPr>
            <a:r>
              <a:rPr lang="fr-FR" sz="2400" b="1">
                <a:latin typeface="Calibri" charset="0"/>
                <a:cs typeface="Calibri" charset="0"/>
                <a:sym typeface="Calibri" charset="0"/>
              </a:rPr>
              <a:t>un problème à résoudre, un moyen pour réussir</a:t>
            </a:r>
          </a:p>
        </p:txBody>
      </p:sp>
      <p:sp>
        <p:nvSpPr>
          <p:cNvPr id="4100" name="Shape 87"/>
          <p:cNvSpPr txBox="1">
            <a:spLocks noChangeArrowheads="1"/>
          </p:cNvSpPr>
          <p:nvPr/>
        </p:nvSpPr>
        <p:spPr bwMode="auto">
          <a:xfrm>
            <a:off x="4059767" y="1806576"/>
            <a:ext cx="1301751" cy="830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000000"/>
              </a:buClr>
              <a:buSzPct val="25000"/>
              <a:buFont typeface="Calibri" charset="0"/>
              <a:buNone/>
            </a:pPr>
            <a:r>
              <a:rPr lang="fr-FR" sz="1200" b="1" dirty="0">
                <a:solidFill>
                  <a:srgbClr val="FF0000"/>
                </a:solidFill>
                <a:latin typeface="Calibri" charset="0"/>
                <a:cs typeface="Calibri" charset="0"/>
                <a:sym typeface="Calibri" charset="0"/>
              </a:rPr>
              <a:t>Session B</a:t>
            </a:r>
          </a:p>
          <a:p>
            <a:pPr eaLnBrk="1" hangingPunct="1">
              <a:buClr>
                <a:srgbClr val="000000"/>
              </a:buClr>
              <a:buSzPct val="25000"/>
              <a:buFont typeface="Calibri" charset="0"/>
              <a:buNone/>
            </a:pPr>
            <a:r>
              <a:rPr lang="fr-FR" sz="1200" b="1" dirty="0">
                <a:solidFill>
                  <a:srgbClr val="FF0000"/>
                </a:solidFill>
                <a:latin typeface="Calibri" charset="0"/>
                <a:cs typeface="Calibri" charset="0"/>
                <a:sym typeface="Calibri" charset="0"/>
              </a:rPr>
              <a:t>(distance et présentiel en circonscription)</a:t>
            </a:r>
          </a:p>
        </p:txBody>
      </p:sp>
      <p:sp>
        <p:nvSpPr>
          <p:cNvPr id="4101" name="Shape 88"/>
          <p:cNvSpPr txBox="1">
            <a:spLocks noChangeArrowheads="1"/>
          </p:cNvSpPr>
          <p:nvPr/>
        </p:nvSpPr>
        <p:spPr bwMode="auto">
          <a:xfrm>
            <a:off x="3512691" y="2792549"/>
            <a:ext cx="2051051" cy="738623"/>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dirty="0">
                <a:latin typeface="Calibri" charset="0"/>
                <a:cs typeface="Calibri" charset="0"/>
                <a:sym typeface="Calibri" charset="0"/>
              </a:rPr>
              <a:t>Analyser des ressources pour nourrir les échanges professionnels.</a:t>
            </a:r>
          </a:p>
        </p:txBody>
      </p:sp>
      <p:sp>
        <p:nvSpPr>
          <p:cNvPr id="4102" name="Shape 89"/>
          <p:cNvSpPr txBox="1">
            <a:spLocks noChangeArrowheads="1"/>
          </p:cNvSpPr>
          <p:nvPr/>
        </p:nvSpPr>
        <p:spPr bwMode="auto">
          <a:xfrm>
            <a:off x="9552518" y="1022350"/>
            <a:ext cx="1754716" cy="369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endParaRPr lang="fr-FR" sz="1800">
              <a:latin typeface="Calibri" charset="0"/>
              <a:cs typeface="Calibri" charset="0"/>
              <a:sym typeface="Calibri" charset="0"/>
            </a:endParaRPr>
          </a:p>
        </p:txBody>
      </p:sp>
      <p:sp>
        <p:nvSpPr>
          <p:cNvPr id="4103" name="Shape 90"/>
          <p:cNvSpPr txBox="1">
            <a:spLocks noChangeArrowheads="1"/>
          </p:cNvSpPr>
          <p:nvPr/>
        </p:nvSpPr>
        <p:spPr bwMode="auto">
          <a:xfrm>
            <a:off x="10035118" y="2279650"/>
            <a:ext cx="1847849" cy="1169988"/>
          </a:xfrm>
          <a:prstGeom prst="rect">
            <a:avLst/>
          </a:prstGeom>
          <a:solidFill>
            <a:srgbClr val="B6CB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a:latin typeface="Calibri" charset="0"/>
                <a:cs typeface="Calibri" charset="0"/>
                <a:sym typeface="Calibri" charset="0"/>
              </a:rPr>
              <a:t>Approfondir</a:t>
            </a:r>
          </a:p>
          <a:p>
            <a:pPr algn="ctr" eaLnBrk="1" hangingPunct="1">
              <a:buSzPct val="25000"/>
            </a:pPr>
            <a:r>
              <a:rPr lang="fr-FR">
                <a:latin typeface="Calibri" charset="0"/>
                <a:cs typeface="Calibri" charset="0"/>
                <a:sym typeface="Calibri" charset="0"/>
              </a:rPr>
              <a:t>les questions didactiques et les situations d’enseignement</a:t>
            </a:r>
          </a:p>
        </p:txBody>
      </p:sp>
      <p:sp>
        <p:nvSpPr>
          <p:cNvPr id="4104" name="Shape 91"/>
          <p:cNvSpPr txBox="1">
            <a:spLocks noChangeArrowheads="1"/>
          </p:cNvSpPr>
          <p:nvPr/>
        </p:nvSpPr>
        <p:spPr bwMode="auto">
          <a:xfrm>
            <a:off x="7810013" y="2930951"/>
            <a:ext cx="2027767" cy="738623"/>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dirty="0">
                <a:latin typeface="Calibri" charset="0"/>
                <a:cs typeface="Calibri" charset="0"/>
                <a:sym typeface="Calibri" charset="0"/>
              </a:rPr>
              <a:t>Observer et comprendre </a:t>
            </a:r>
          </a:p>
          <a:p>
            <a:pPr algn="ctr" eaLnBrk="1" hangingPunct="1">
              <a:buSzPct val="25000"/>
            </a:pPr>
            <a:r>
              <a:rPr lang="fr-FR" dirty="0">
                <a:latin typeface="Calibri" charset="0"/>
                <a:cs typeface="Calibri" charset="0"/>
                <a:sym typeface="Calibri" charset="0"/>
              </a:rPr>
              <a:t>les problèmes d’apprentissage.</a:t>
            </a:r>
          </a:p>
        </p:txBody>
      </p:sp>
      <p:sp>
        <p:nvSpPr>
          <p:cNvPr id="4105" name="Shape 92"/>
          <p:cNvSpPr txBox="1">
            <a:spLocks noChangeArrowheads="1"/>
          </p:cNvSpPr>
          <p:nvPr/>
        </p:nvSpPr>
        <p:spPr bwMode="auto">
          <a:xfrm>
            <a:off x="5719234" y="2279650"/>
            <a:ext cx="1953684" cy="523180"/>
          </a:xfrm>
          <a:prstGeom prst="rect">
            <a:avLst/>
          </a:prstGeom>
          <a:solidFill>
            <a:srgbClr val="B6CB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a:latin typeface="Calibri" charset="0"/>
                <a:cs typeface="Calibri" charset="0"/>
                <a:sym typeface="Calibri" charset="0"/>
              </a:rPr>
              <a:t>Synthétiser et proposer des outils pour l’action</a:t>
            </a:r>
          </a:p>
        </p:txBody>
      </p:sp>
      <p:sp>
        <p:nvSpPr>
          <p:cNvPr id="93" name="Shape 93"/>
          <p:cNvSpPr/>
          <p:nvPr/>
        </p:nvSpPr>
        <p:spPr>
          <a:xfrm>
            <a:off x="10354733" y="1634036"/>
            <a:ext cx="340784" cy="394292"/>
          </a:xfrm>
          <a:prstGeom prst="snip1Rect">
            <a:avLst>
              <a:gd name="adj" fmla="val 16667"/>
            </a:avLst>
          </a:prstGeom>
          <a:solidFill>
            <a:schemeClr val="accent3"/>
          </a:solidFill>
          <a:ln w="9525" cap="flat">
            <a:solidFill>
              <a:srgbClr val="4A7DBB"/>
            </a:solid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sz="1800" kern="0">
              <a:solidFill>
                <a:schemeClr val="dk1"/>
              </a:solidFill>
              <a:latin typeface="Arial"/>
              <a:ea typeface="Arial"/>
              <a:cs typeface="Arial"/>
              <a:sym typeface="Arial"/>
              <a:rtl val="0"/>
            </a:endParaRPr>
          </a:p>
        </p:txBody>
      </p:sp>
      <p:sp>
        <p:nvSpPr>
          <p:cNvPr id="4107" name="Shape 95"/>
          <p:cNvSpPr txBox="1">
            <a:spLocks noChangeArrowheads="1"/>
          </p:cNvSpPr>
          <p:nvPr/>
        </p:nvSpPr>
        <p:spPr bwMode="auto">
          <a:xfrm>
            <a:off x="6072718" y="950914"/>
            <a:ext cx="1301749" cy="46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000000"/>
              </a:buClr>
              <a:buSzPct val="25000"/>
              <a:buFont typeface="Calibri" charset="0"/>
              <a:buNone/>
            </a:pPr>
            <a:r>
              <a:rPr lang="fr-FR" sz="1200" b="1" dirty="0">
                <a:solidFill>
                  <a:srgbClr val="FF0000"/>
                </a:solidFill>
                <a:latin typeface="Calibri" charset="0"/>
                <a:cs typeface="Calibri" charset="0"/>
                <a:sym typeface="Calibri" charset="0"/>
              </a:rPr>
              <a:t>Session C</a:t>
            </a:r>
          </a:p>
          <a:p>
            <a:pPr eaLnBrk="1" hangingPunct="1">
              <a:buClr>
                <a:srgbClr val="000000"/>
              </a:buClr>
              <a:buSzPct val="25000"/>
              <a:buFont typeface="Calibri" charset="0"/>
              <a:buNone/>
            </a:pPr>
            <a:r>
              <a:rPr lang="fr-FR" sz="1200" b="1" dirty="0">
                <a:solidFill>
                  <a:srgbClr val="FF0000"/>
                </a:solidFill>
                <a:latin typeface="Calibri" charset="0"/>
                <a:cs typeface="Calibri" charset="0"/>
                <a:sym typeface="Calibri" charset="0"/>
              </a:rPr>
              <a:t>( en présentiel)</a:t>
            </a:r>
          </a:p>
        </p:txBody>
      </p:sp>
      <p:sp>
        <p:nvSpPr>
          <p:cNvPr id="4108" name="Shape 96"/>
          <p:cNvSpPr txBox="1">
            <a:spLocks noChangeArrowheads="1"/>
          </p:cNvSpPr>
          <p:nvPr/>
        </p:nvSpPr>
        <p:spPr bwMode="auto">
          <a:xfrm>
            <a:off x="8227484" y="1804988"/>
            <a:ext cx="1301749" cy="1015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000000"/>
              </a:buClr>
              <a:buSzPct val="25000"/>
              <a:buFont typeface="Calibri" charset="0"/>
              <a:buNone/>
            </a:pPr>
            <a:r>
              <a:rPr lang="fr-FR" sz="1200" b="1" dirty="0">
                <a:solidFill>
                  <a:srgbClr val="FF0000"/>
                </a:solidFill>
                <a:latin typeface="Calibri" charset="0"/>
                <a:cs typeface="Calibri" charset="0"/>
                <a:sym typeface="Calibri" charset="0"/>
              </a:rPr>
              <a:t>Session D</a:t>
            </a:r>
          </a:p>
          <a:p>
            <a:pPr eaLnBrk="1" hangingPunct="1">
              <a:buClr>
                <a:srgbClr val="000000"/>
              </a:buClr>
              <a:buSzPct val="25000"/>
              <a:buFont typeface="Calibri" charset="0"/>
              <a:buNone/>
            </a:pPr>
            <a:r>
              <a:rPr lang="fr-FR" sz="1200" b="1" dirty="0">
                <a:solidFill>
                  <a:srgbClr val="FF0000"/>
                </a:solidFill>
                <a:latin typeface="Calibri" charset="0"/>
                <a:cs typeface="Calibri" charset="0"/>
                <a:sym typeface="Calibri" charset="0"/>
              </a:rPr>
              <a:t>( en présentiel en </a:t>
            </a:r>
            <a:r>
              <a:rPr lang="fr-FR" sz="1200" b="1" dirty="0" err="1">
                <a:solidFill>
                  <a:srgbClr val="FF0000"/>
                </a:solidFill>
                <a:latin typeface="Calibri" charset="0"/>
                <a:cs typeface="Calibri" charset="0"/>
                <a:sym typeface="Calibri" charset="0"/>
              </a:rPr>
              <a:t>circo</a:t>
            </a:r>
            <a:r>
              <a:rPr lang="fr-FR" sz="1200" b="1" dirty="0">
                <a:solidFill>
                  <a:srgbClr val="FF0000"/>
                </a:solidFill>
                <a:latin typeface="Calibri" charset="0"/>
                <a:cs typeface="Calibri" charset="0"/>
                <a:sym typeface="Calibri" charset="0"/>
              </a:rPr>
              <a:t> – sur les concertations REP+)</a:t>
            </a:r>
          </a:p>
        </p:txBody>
      </p:sp>
      <p:sp>
        <p:nvSpPr>
          <p:cNvPr id="4109" name="Shape 97"/>
          <p:cNvSpPr txBox="1">
            <a:spLocks noChangeArrowheads="1"/>
          </p:cNvSpPr>
          <p:nvPr/>
        </p:nvSpPr>
        <p:spPr bwMode="auto">
          <a:xfrm>
            <a:off x="9935634" y="781533"/>
            <a:ext cx="1301751" cy="646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000000"/>
              </a:buClr>
              <a:buSzPct val="25000"/>
              <a:buFont typeface="Calibri" charset="0"/>
              <a:buNone/>
            </a:pPr>
            <a:r>
              <a:rPr lang="fr-FR" sz="1200" b="1" dirty="0">
                <a:solidFill>
                  <a:srgbClr val="FF0000"/>
                </a:solidFill>
                <a:latin typeface="Calibri" charset="0"/>
                <a:cs typeface="Calibri" charset="0"/>
                <a:sym typeface="Calibri" charset="0"/>
              </a:rPr>
              <a:t>Session E</a:t>
            </a:r>
          </a:p>
          <a:p>
            <a:pPr eaLnBrk="1" hangingPunct="1">
              <a:buClr>
                <a:srgbClr val="000000"/>
              </a:buClr>
              <a:buSzPct val="25000"/>
              <a:buFont typeface="Calibri" charset="0"/>
              <a:buNone/>
            </a:pPr>
            <a:r>
              <a:rPr lang="fr-FR" sz="1200" b="1" dirty="0">
                <a:solidFill>
                  <a:srgbClr val="FF0000"/>
                </a:solidFill>
                <a:latin typeface="Calibri" charset="0"/>
                <a:cs typeface="Calibri" charset="0"/>
                <a:sym typeface="Calibri" charset="0"/>
              </a:rPr>
              <a:t>( en présentiel plénière)</a:t>
            </a:r>
          </a:p>
        </p:txBody>
      </p:sp>
      <p:sp>
        <p:nvSpPr>
          <p:cNvPr id="4110" name="Shape 98"/>
          <p:cNvSpPr txBox="1">
            <a:spLocks noChangeArrowheads="1"/>
          </p:cNvSpPr>
          <p:nvPr/>
        </p:nvSpPr>
        <p:spPr bwMode="auto">
          <a:xfrm>
            <a:off x="508000" y="1790700"/>
            <a:ext cx="2686051" cy="1169511"/>
          </a:xfrm>
          <a:prstGeom prst="rect">
            <a:avLst/>
          </a:prstGeom>
          <a:solidFill>
            <a:srgbClr val="FBD4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b="1" i="1" dirty="0">
                <a:latin typeface="Calibri" charset="0"/>
                <a:cs typeface="Calibri" charset="0"/>
                <a:sym typeface="Calibri" charset="0"/>
              </a:rPr>
              <a:t>PDMQC/ MS : </a:t>
            </a:r>
          </a:p>
          <a:p>
            <a:pPr algn="ctr" eaLnBrk="1" hangingPunct="1">
              <a:buSzPct val="25000"/>
            </a:pPr>
            <a:r>
              <a:rPr lang="fr-FR" b="1" i="1" dirty="0">
                <a:latin typeface="Calibri" charset="0"/>
                <a:cs typeface="Calibri" charset="0"/>
                <a:sym typeface="Calibri" charset="0"/>
              </a:rPr>
              <a:t>Identifier les besoins</a:t>
            </a:r>
          </a:p>
          <a:p>
            <a:pPr algn="ctr" eaLnBrk="1" hangingPunct="1">
              <a:buSzPct val="25000"/>
            </a:pPr>
            <a:r>
              <a:rPr lang="fr-FR" b="1" i="1" dirty="0">
                <a:latin typeface="Calibri" charset="0"/>
                <a:cs typeface="Calibri" charset="0"/>
                <a:sym typeface="Calibri" charset="0"/>
              </a:rPr>
              <a:t>Prendre conscience de la récurrences des difficultés et des controverses.</a:t>
            </a:r>
          </a:p>
        </p:txBody>
      </p:sp>
      <p:sp>
        <p:nvSpPr>
          <p:cNvPr id="4111" name="Shape 99"/>
          <p:cNvSpPr txBox="1">
            <a:spLocks noChangeArrowheads="1"/>
          </p:cNvSpPr>
          <p:nvPr/>
        </p:nvSpPr>
        <p:spPr bwMode="auto">
          <a:xfrm>
            <a:off x="706967" y="1103314"/>
            <a:ext cx="2622551" cy="276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000000"/>
              </a:buClr>
              <a:buSzPct val="25000"/>
              <a:buFont typeface="Calibri" charset="0"/>
              <a:buNone/>
            </a:pPr>
            <a:r>
              <a:rPr lang="fr-FR" sz="1200" b="1" i="1" dirty="0">
                <a:solidFill>
                  <a:srgbClr val="974806"/>
                </a:solidFill>
                <a:latin typeface="Calibri" charset="0"/>
                <a:cs typeface="Calibri" charset="0"/>
                <a:sym typeface="Calibri" charset="0"/>
              </a:rPr>
              <a:t>Session questionnement, partage</a:t>
            </a:r>
          </a:p>
        </p:txBody>
      </p:sp>
    </p:spTree>
    <p:extLst>
      <p:ext uri="{BB962C8B-B14F-4D97-AF65-F5344CB8AC3E}">
        <p14:creationId xmlns:p14="http://schemas.microsoft.com/office/powerpoint/2010/main" val="4246809310"/>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Merci de votre participation.</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78932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dirty="0" err="1"/>
              <a:t>Re</a:t>
            </a:r>
            <a:r>
              <a:rPr lang="fr-FR" dirty="0"/>
              <a:t> –fondation » de l’école.</a:t>
            </a:r>
            <a:br>
              <a:rPr lang="fr-FR" dirty="0"/>
            </a:br>
            <a:r>
              <a:rPr lang="fr-FR" dirty="0"/>
              <a:t>Refondation de l’éducation prioritaire </a:t>
            </a:r>
          </a:p>
        </p:txBody>
      </p:sp>
      <p:sp>
        <p:nvSpPr>
          <p:cNvPr id="3" name="Espace réservé du contenu 2"/>
          <p:cNvSpPr>
            <a:spLocks noGrp="1"/>
          </p:cNvSpPr>
          <p:nvPr>
            <p:ph idx="1"/>
          </p:nvPr>
        </p:nvSpPr>
        <p:spPr/>
        <p:txBody>
          <a:bodyPr/>
          <a:lstStyle/>
          <a:p>
            <a:r>
              <a:rPr lang="fr-FR" dirty="0"/>
              <a:t>6 axes prioritaires :</a:t>
            </a:r>
          </a:p>
          <a:p>
            <a:r>
              <a:rPr lang="fr-FR" dirty="0"/>
              <a:t>- Garantir l’acquisition du « lire, écrire, parler » et enseigner explicitement les compétences que l’école requiert pour assurer la maîtrise du socle commun.</a:t>
            </a:r>
          </a:p>
          <a:p>
            <a:r>
              <a:rPr lang="fr-FR" dirty="0"/>
              <a:t>Conforter une école bienveillante et exigeante.</a:t>
            </a:r>
          </a:p>
          <a:p>
            <a:r>
              <a:rPr lang="fr-FR" dirty="0"/>
              <a:t>Mettre en place une école qui coopère avec les parents et les partenaires de l‘école pour la réussite scolaire.</a:t>
            </a:r>
          </a:p>
          <a:p>
            <a:r>
              <a:rPr lang="fr-FR" dirty="0"/>
              <a:t>Favoriser le travail collectif de l’équipe éducative.</a:t>
            </a:r>
          </a:p>
          <a:p>
            <a:r>
              <a:rPr lang="fr-FR" dirty="0"/>
              <a:t>Accueillir, accompagner, soutenir et former les personnels.</a:t>
            </a:r>
          </a:p>
          <a:p>
            <a:r>
              <a:rPr lang="fr-FR" dirty="0"/>
              <a:t>Renforcer le pilotage et l’animation des réseaux;</a:t>
            </a:r>
          </a:p>
          <a:p>
            <a:endParaRPr lang="fr-FR" dirty="0"/>
          </a:p>
        </p:txBody>
      </p:sp>
    </p:spTree>
    <p:extLst>
      <p:ext uri="{BB962C8B-B14F-4D97-AF65-F5344CB8AC3E}">
        <p14:creationId xmlns:p14="http://schemas.microsoft.com/office/powerpoint/2010/main" val="420969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dirty="0" err="1"/>
              <a:t>Re</a:t>
            </a:r>
            <a:r>
              <a:rPr lang="fr-FR" dirty="0"/>
              <a:t> –fondation » de l’école.</a:t>
            </a:r>
            <a:br>
              <a:rPr lang="fr-FR" dirty="0"/>
            </a:br>
            <a:r>
              <a:rPr lang="fr-FR" dirty="0"/>
              <a:t>Refondation de l’éducation prioritaire </a:t>
            </a:r>
          </a:p>
        </p:txBody>
      </p:sp>
      <p:sp>
        <p:nvSpPr>
          <p:cNvPr id="3" name="Espace réservé du contenu 2"/>
          <p:cNvSpPr>
            <a:spLocks noGrp="1"/>
          </p:cNvSpPr>
          <p:nvPr>
            <p:ph idx="1"/>
          </p:nvPr>
        </p:nvSpPr>
        <p:spPr/>
        <p:txBody>
          <a:bodyPr/>
          <a:lstStyle/>
          <a:p>
            <a:r>
              <a:rPr lang="fr-FR" dirty="0"/>
              <a:t>3 axes centraux:</a:t>
            </a:r>
          </a:p>
          <a:p>
            <a:r>
              <a:rPr lang="fr-FR" dirty="0"/>
              <a:t>Des élèves accompagnés dans leurs apprentissages et la construction de leur parcours scolaire.</a:t>
            </a:r>
          </a:p>
          <a:p>
            <a:pPr lvl="1">
              <a:buFont typeface="Wingdings" charset="2"/>
              <a:buChar char="v"/>
            </a:pPr>
            <a:r>
              <a:rPr lang="fr-FR" dirty="0" err="1"/>
              <a:t>Interdegrés</a:t>
            </a:r>
            <a:r>
              <a:rPr lang="fr-FR" dirty="0"/>
              <a:t> (CEC, COPIL …), numérique…</a:t>
            </a:r>
          </a:p>
          <a:p>
            <a:pPr lvl="1">
              <a:buFont typeface="Wingdings" charset="2"/>
              <a:buChar char="v"/>
            </a:pPr>
            <a:endParaRPr lang="fr-FR" dirty="0"/>
          </a:p>
          <a:p>
            <a:r>
              <a:rPr lang="fr-FR" dirty="0"/>
              <a:t>Des équipes éducatives formées.</a:t>
            </a:r>
          </a:p>
          <a:p>
            <a:endParaRPr lang="fr-FR" dirty="0"/>
          </a:p>
          <a:p>
            <a:r>
              <a:rPr lang="fr-FR" dirty="0"/>
              <a:t>Un cadre propice aux apprentissages.</a:t>
            </a:r>
          </a:p>
          <a:p>
            <a:pPr lvl="1"/>
            <a:r>
              <a:rPr lang="fr-FR" dirty="0"/>
              <a:t>Climat scolaire, projets, ouverture…</a:t>
            </a:r>
          </a:p>
        </p:txBody>
      </p:sp>
    </p:spTree>
    <p:extLst>
      <p:ext uri="{BB962C8B-B14F-4D97-AF65-F5344CB8AC3E}">
        <p14:creationId xmlns:p14="http://schemas.microsoft.com/office/powerpoint/2010/main" val="1210610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dirty="0" err="1"/>
              <a:t>Re</a:t>
            </a:r>
            <a:r>
              <a:rPr lang="fr-FR" dirty="0"/>
              <a:t> –fondation » de l’école.</a:t>
            </a:r>
            <a:br>
              <a:rPr lang="fr-FR" dirty="0"/>
            </a:br>
            <a:r>
              <a:rPr lang="fr-FR" dirty="0"/>
              <a:t>Refondation de l’éducation prioritaire </a:t>
            </a:r>
          </a:p>
        </p:txBody>
      </p:sp>
      <p:sp>
        <p:nvSpPr>
          <p:cNvPr id="3" name="Espace réservé du contenu 2"/>
          <p:cNvSpPr>
            <a:spLocks noGrp="1"/>
          </p:cNvSpPr>
          <p:nvPr>
            <p:ph idx="1"/>
          </p:nvPr>
        </p:nvSpPr>
        <p:spPr/>
        <p:txBody>
          <a:bodyPr/>
          <a:lstStyle/>
          <a:p>
            <a:pPr marL="0" indent="0">
              <a:buNone/>
            </a:pPr>
            <a:r>
              <a:rPr lang="fr-FR" dirty="0"/>
              <a:t>La pédagogie est au centre de la refondation de l’école.</a:t>
            </a:r>
          </a:p>
          <a:p>
            <a:r>
              <a:rPr lang="fr-FR" dirty="0"/>
              <a:t>Pour permettre de meilleures conditions d’apprentissage et un accompagnement renforcé des parcours scolaires des plus fragiles socialement.</a:t>
            </a:r>
          </a:p>
          <a:p>
            <a:pPr marL="0" indent="0">
              <a:buNone/>
            </a:pPr>
            <a:r>
              <a:rPr lang="fr-FR" dirty="0"/>
              <a:t>Un travail collectif partagé par tous les acteurs est recherché.</a:t>
            </a:r>
          </a:p>
          <a:p>
            <a:r>
              <a:rPr lang="fr-FR" dirty="0"/>
              <a:t>Le projet de réseau est au cœur de la démarche.</a:t>
            </a:r>
          </a:p>
          <a:p>
            <a:r>
              <a:rPr lang="fr-FR" dirty="0"/>
              <a:t>La communication et le suivi des résultats (tableau de bord),</a:t>
            </a:r>
          </a:p>
          <a:p>
            <a:r>
              <a:rPr lang="fr-FR" dirty="0"/>
              <a:t>La diffusion des pratiques, la coopération,</a:t>
            </a:r>
          </a:p>
          <a:p>
            <a:r>
              <a:rPr lang="fr-FR" dirty="0"/>
              <a:t>L’évaluation … sont nécessaires.</a:t>
            </a:r>
          </a:p>
          <a:p>
            <a:pPr marL="0" indent="0">
              <a:buNone/>
            </a:pPr>
            <a:endParaRPr lang="fr-FR" dirty="0"/>
          </a:p>
          <a:p>
            <a:endParaRPr lang="fr-FR" dirty="0"/>
          </a:p>
        </p:txBody>
      </p:sp>
    </p:spTree>
    <p:extLst>
      <p:ext uri="{BB962C8B-B14F-4D97-AF65-F5344CB8AC3E}">
        <p14:creationId xmlns:p14="http://schemas.microsoft.com/office/powerpoint/2010/main" val="1466727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hape 84"/>
          <p:cNvSpPr>
            <a:spLocks noChangeArrowheads="1"/>
          </p:cNvSpPr>
          <p:nvPr/>
        </p:nvSpPr>
        <p:spPr bwMode="auto">
          <a:xfrm>
            <a:off x="795867" y="1171497"/>
            <a:ext cx="9973734" cy="733583"/>
          </a:xfrm>
          <a:prstGeom prst="rightArrow">
            <a:avLst>
              <a:gd name="adj1" fmla="val 50000"/>
              <a:gd name="adj2" fmla="val 50000"/>
            </a:avLst>
          </a:prstGeom>
          <a:gradFill rotWithShape="0">
            <a:gsLst>
              <a:gs pos="0">
                <a:srgbClr val="BFDCFF"/>
              </a:gs>
              <a:gs pos="100000">
                <a:srgbClr val="3E7FCE"/>
              </a:gs>
            </a:gsLst>
            <a:lin ang="5400000"/>
          </a:gradFill>
          <a:ln w="9525">
            <a:solidFill>
              <a:srgbClr val="4A7DBB"/>
            </a:solidFill>
            <a:round/>
            <a:headEnd/>
            <a:tailEnd/>
          </a:ln>
        </p:spPr>
        <p:txBody>
          <a:bodyPr wrap="square" lIns="91425" tIns="45700" rIns="91425" bIns="45700" anchor="ctr">
            <a:spAutoFit/>
          </a:bodyPr>
          <a:lstStyle/>
          <a:p>
            <a:endParaRPr lang="fr-FR" sz="1800">
              <a:latin typeface="Calibri" charset="0"/>
              <a:cs typeface="Calibri" charset="0"/>
              <a:sym typeface="Calibri" charset="0"/>
            </a:endParaRPr>
          </a:p>
        </p:txBody>
      </p:sp>
      <p:sp>
        <p:nvSpPr>
          <p:cNvPr id="4099" name="Shape 86"/>
          <p:cNvSpPr txBox="1">
            <a:spLocks noChangeArrowheads="1"/>
          </p:cNvSpPr>
          <p:nvPr/>
        </p:nvSpPr>
        <p:spPr bwMode="auto">
          <a:xfrm>
            <a:off x="353484" y="139701"/>
            <a:ext cx="10676467" cy="1015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E36C09"/>
              </a:buClr>
              <a:buSzPct val="25000"/>
              <a:buFont typeface="Calibri" charset="0"/>
              <a:buNone/>
            </a:pPr>
            <a:r>
              <a:rPr lang="fr-FR" sz="3600" b="1" dirty="0">
                <a:solidFill>
                  <a:srgbClr val="E36C09"/>
                </a:solidFill>
                <a:latin typeface="Calibri" charset="0"/>
                <a:cs typeface="Calibri" charset="0"/>
                <a:sym typeface="Calibri" charset="0"/>
              </a:rPr>
              <a:t>« Plus de maîtres que de classes » :</a:t>
            </a:r>
          </a:p>
          <a:p>
            <a:pPr eaLnBrk="1" hangingPunct="1">
              <a:buSzPct val="25000"/>
            </a:pPr>
            <a:r>
              <a:rPr lang="fr-FR" sz="2400" b="1" dirty="0">
                <a:latin typeface="Calibri" charset="0"/>
                <a:cs typeface="Calibri" charset="0"/>
                <a:sym typeface="Calibri" charset="0"/>
              </a:rPr>
              <a:t>     un problème à résoudre, un moyen pour réussir</a:t>
            </a:r>
          </a:p>
        </p:txBody>
      </p:sp>
      <p:sp>
        <p:nvSpPr>
          <p:cNvPr id="4101" name="Shape 88"/>
          <p:cNvSpPr txBox="1">
            <a:spLocks noChangeArrowheads="1"/>
          </p:cNvSpPr>
          <p:nvPr/>
        </p:nvSpPr>
        <p:spPr bwMode="auto">
          <a:xfrm>
            <a:off x="2950633" y="2110317"/>
            <a:ext cx="2417234" cy="1631175"/>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sz="2000" b="1" dirty="0">
                <a:latin typeface="Calibri" charset="0"/>
                <a:cs typeface="Calibri" charset="0"/>
                <a:sym typeface="Calibri" charset="0"/>
              </a:rPr>
              <a:t>Un contexte spécifique </a:t>
            </a:r>
            <a:r>
              <a:rPr lang="fr-FR" sz="2000" dirty="0">
                <a:latin typeface="Calibri" charset="0"/>
                <a:cs typeface="Calibri" charset="0"/>
                <a:sym typeface="Calibri" charset="0"/>
              </a:rPr>
              <a:t>:</a:t>
            </a:r>
          </a:p>
          <a:p>
            <a:pPr algn="ctr" eaLnBrk="1" hangingPunct="1">
              <a:buSzPct val="25000"/>
            </a:pPr>
            <a:r>
              <a:rPr lang="fr-FR" sz="2000" dirty="0">
                <a:latin typeface="Calibri" charset="0"/>
                <a:cs typeface="Calibri" charset="0"/>
                <a:sym typeface="Calibri" charset="0"/>
              </a:rPr>
              <a:t>La refondation de l’éducation prioritaire</a:t>
            </a:r>
          </a:p>
        </p:txBody>
      </p:sp>
      <p:sp>
        <p:nvSpPr>
          <p:cNvPr id="4102" name="Shape 89"/>
          <p:cNvSpPr txBox="1">
            <a:spLocks noChangeArrowheads="1"/>
          </p:cNvSpPr>
          <p:nvPr/>
        </p:nvSpPr>
        <p:spPr bwMode="auto">
          <a:xfrm>
            <a:off x="9552518" y="1022350"/>
            <a:ext cx="1754716" cy="369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endParaRPr lang="fr-FR" sz="1800">
              <a:latin typeface="Calibri" charset="0"/>
              <a:cs typeface="Calibri" charset="0"/>
              <a:sym typeface="Calibri" charset="0"/>
            </a:endParaRPr>
          </a:p>
        </p:txBody>
      </p:sp>
      <p:sp>
        <p:nvSpPr>
          <p:cNvPr id="4104" name="Shape 91"/>
          <p:cNvSpPr txBox="1">
            <a:spLocks noChangeArrowheads="1"/>
          </p:cNvSpPr>
          <p:nvPr/>
        </p:nvSpPr>
        <p:spPr bwMode="auto">
          <a:xfrm>
            <a:off x="7918450" y="2736850"/>
            <a:ext cx="2027767" cy="1631175"/>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sz="2000" dirty="0">
                <a:latin typeface="Calibri" charset="0"/>
                <a:cs typeface="Calibri" charset="0"/>
                <a:sym typeface="Calibri" charset="0"/>
              </a:rPr>
              <a:t>Un cadre pour la mise en œuvre du dispositif : les 10 repères du PDMQC.</a:t>
            </a:r>
          </a:p>
        </p:txBody>
      </p:sp>
      <p:sp>
        <p:nvSpPr>
          <p:cNvPr id="4105" name="Shape 92"/>
          <p:cNvSpPr txBox="1">
            <a:spLocks noChangeArrowheads="1"/>
          </p:cNvSpPr>
          <p:nvPr/>
        </p:nvSpPr>
        <p:spPr bwMode="auto">
          <a:xfrm>
            <a:off x="5634566" y="2432050"/>
            <a:ext cx="1953684" cy="1938952"/>
          </a:xfrm>
          <a:prstGeom prst="rect">
            <a:avLst/>
          </a:prstGeom>
          <a:solidFill>
            <a:srgbClr val="B6CB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sz="2000" b="1" dirty="0">
                <a:latin typeface="Calibri" charset="0"/>
                <a:cs typeface="Calibri" charset="0"/>
                <a:sym typeface="Calibri" charset="0"/>
              </a:rPr>
              <a:t>Des difficultés d’apprentissage et d’enseignement du « Lire, écrire, compter.</a:t>
            </a:r>
          </a:p>
        </p:txBody>
      </p:sp>
      <p:sp>
        <p:nvSpPr>
          <p:cNvPr id="4110" name="Shape 98"/>
          <p:cNvSpPr txBox="1">
            <a:spLocks noChangeArrowheads="1"/>
          </p:cNvSpPr>
          <p:nvPr/>
        </p:nvSpPr>
        <p:spPr bwMode="auto">
          <a:xfrm>
            <a:off x="508001" y="1824566"/>
            <a:ext cx="2336800" cy="1015622"/>
          </a:xfrm>
          <a:prstGeom prst="rect">
            <a:avLst/>
          </a:prstGeom>
          <a:solidFill>
            <a:srgbClr val="FBD4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SzPct val="25000"/>
            </a:pPr>
            <a:r>
              <a:rPr lang="fr-FR" sz="2000" b="1" i="1" dirty="0">
                <a:latin typeface="Calibri" charset="0"/>
                <a:cs typeface="Calibri" charset="0"/>
                <a:sym typeface="Calibri" charset="0"/>
              </a:rPr>
              <a:t>Un cadre nouveau pour le travail d’équipe</a:t>
            </a:r>
            <a:endParaRPr lang="fr-FR" sz="2000" dirty="0">
              <a:latin typeface="Calibri" charset="0"/>
              <a:cs typeface="Calibri" charset="0"/>
              <a:sym typeface="Calibri" charset="0"/>
            </a:endParaRPr>
          </a:p>
        </p:txBody>
      </p:sp>
    </p:spTree>
    <p:extLst>
      <p:ext uri="{BB962C8B-B14F-4D97-AF65-F5344CB8AC3E}">
        <p14:creationId xmlns:p14="http://schemas.microsoft.com/office/powerpoint/2010/main" val="372446728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1202267"/>
            <a:ext cx="3826933" cy="1574803"/>
          </a:xfrm>
        </p:spPr>
        <p:txBody>
          <a:bodyPr>
            <a:noAutofit/>
          </a:bodyPr>
          <a:lstStyle/>
          <a:p>
            <a:r>
              <a:rPr lang="fr-FR" sz="2400" b="1" dirty="0"/>
              <a:t>Les difficultés d’apprentissage et d’enseignement du lire, écrire (compter</a:t>
            </a:r>
            <a:r>
              <a:rPr lang="fr-FR" sz="2400" dirty="0"/>
              <a:t>).</a:t>
            </a:r>
          </a:p>
        </p:txBody>
      </p:sp>
      <p:sp>
        <p:nvSpPr>
          <p:cNvPr id="3" name="Espace réservé du contenu 2"/>
          <p:cNvSpPr>
            <a:spLocks noGrp="1"/>
          </p:cNvSpPr>
          <p:nvPr>
            <p:ph idx="1"/>
          </p:nvPr>
        </p:nvSpPr>
        <p:spPr>
          <a:xfrm>
            <a:off x="4675794" y="1767992"/>
            <a:ext cx="4513541" cy="3701476"/>
          </a:xfrm>
        </p:spPr>
        <p:txBody>
          <a:bodyPr/>
          <a:lstStyle/>
          <a:p>
            <a:pPr lvl="0"/>
            <a:endParaRPr lang="fr-FR" dirty="0"/>
          </a:p>
          <a:p>
            <a:pPr lvl="0"/>
            <a:endParaRPr lang="fr-FR" dirty="0"/>
          </a:p>
          <a:p>
            <a:pPr lvl="0"/>
            <a:r>
              <a:rPr lang="fr-FR" dirty="0"/>
              <a:t>Une </a:t>
            </a:r>
            <a:r>
              <a:rPr lang="fr-FR" b="1" dirty="0"/>
              <a:t>part importante des élèves est en difficulté face à l’écrit</a:t>
            </a:r>
            <a:r>
              <a:rPr lang="fr-FR" dirty="0"/>
              <a:t>, particulièrement en fin de collège. </a:t>
            </a:r>
          </a:p>
          <a:p>
            <a:pPr lvl="0"/>
            <a:r>
              <a:rPr lang="fr-FR" dirty="0"/>
              <a:t>Cette part</a:t>
            </a:r>
            <a:r>
              <a:rPr lang="fr-FR" b="1" dirty="0"/>
              <a:t> tend à augmenter</a:t>
            </a:r>
            <a:r>
              <a:rPr lang="fr-FR" dirty="0"/>
              <a:t>.</a:t>
            </a:r>
          </a:p>
          <a:p>
            <a:pPr lvl="0"/>
            <a:r>
              <a:rPr lang="fr-FR" dirty="0"/>
              <a:t>Malgré un renforcement des habiletés de décodage,</a:t>
            </a:r>
            <a:r>
              <a:rPr lang="fr-FR" b="1" dirty="0"/>
              <a:t> les difficultés de compréhension persistent</a:t>
            </a:r>
            <a:r>
              <a:rPr lang="fr-FR" dirty="0"/>
              <a:t>.</a:t>
            </a:r>
          </a:p>
          <a:p>
            <a:endParaRPr lang="fr-FR" dirty="0"/>
          </a:p>
        </p:txBody>
      </p:sp>
      <p:sp>
        <p:nvSpPr>
          <p:cNvPr id="4" name="Espace réservé du texte 3"/>
          <p:cNvSpPr>
            <a:spLocks noGrp="1"/>
          </p:cNvSpPr>
          <p:nvPr>
            <p:ph type="body" sz="half" idx="2"/>
          </p:nvPr>
        </p:nvSpPr>
        <p:spPr/>
        <p:txBody>
          <a:bodyPr/>
          <a:lstStyle/>
          <a:p>
            <a:endParaRPr lang="fr-FR" dirty="0"/>
          </a:p>
          <a:p>
            <a:r>
              <a:rPr lang="fr-FR" sz="1800" dirty="0"/>
              <a:t>Compétence centrale</a:t>
            </a:r>
          </a:p>
          <a:p>
            <a:r>
              <a:rPr lang="fr-FR" sz="1800" dirty="0"/>
              <a:t>Composante essentielle de la réussite scolaire</a:t>
            </a:r>
          </a:p>
          <a:p>
            <a:r>
              <a:rPr lang="fr-FR" sz="1800" dirty="0"/>
              <a:t>Facteur d’intégration dans la société</a:t>
            </a:r>
          </a:p>
        </p:txBody>
      </p:sp>
    </p:spTree>
    <p:extLst>
      <p:ext uri="{BB962C8B-B14F-4D97-AF65-F5344CB8AC3E}">
        <p14:creationId xmlns:p14="http://schemas.microsoft.com/office/powerpoint/2010/main" val="2042877127"/>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619</TotalTime>
  <Words>3004</Words>
  <Application>Microsoft Office PowerPoint</Application>
  <PresentationFormat>Grand écran</PresentationFormat>
  <Paragraphs>424</Paragraphs>
  <Slides>43</Slides>
  <Notes>17</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43</vt:i4>
      </vt:variant>
    </vt:vector>
  </HeadingPairs>
  <TitlesOfParts>
    <vt:vector size="56" baseType="lpstr">
      <vt:lpstr>メイリオ</vt:lpstr>
      <vt:lpstr>ＭＳ Ｐゴシック</vt:lpstr>
      <vt:lpstr>Arial</vt:lpstr>
      <vt:lpstr>Calibri</vt:lpstr>
      <vt:lpstr>Cambria</vt:lpstr>
      <vt:lpstr>Garamond</vt:lpstr>
      <vt:lpstr>Segoe UI Light</vt:lpstr>
      <vt:lpstr>Times New Roman</vt:lpstr>
      <vt:lpstr>Trebuchet MS</vt:lpstr>
      <vt:lpstr>Wingdings</vt:lpstr>
      <vt:lpstr>Wingdings 3</vt:lpstr>
      <vt:lpstr>Facette</vt:lpstr>
      <vt:lpstr>Document</vt:lpstr>
      <vt:lpstr>Dispositif« Plus de maîtres que de classes »</vt:lpstr>
      <vt:lpstr>Du prescrit au réel : Que doit faire le PDMQC ?</vt:lpstr>
      <vt:lpstr>Sommaire</vt:lpstr>
      <vt:lpstr>Présentation PowerPoint</vt:lpstr>
      <vt:lpstr>« Re –fondation » de l’école. Refondation de l’éducation prioritaire </vt:lpstr>
      <vt:lpstr>« Re –fondation » de l’école. Refondation de l’éducation prioritaire </vt:lpstr>
      <vt:lpstr>« Re –fondation » de l’école. Refondation de l’éducation prioritaire </vt:lpstr>
      <vt:lpstr>Présentation PowerPoint</vt:lpstr>
      <vt:lpstr>Les difficultés d’apprentissage et d’enseignement du lire, écrire (compter).</vt:lpstr>
      <vt:lpstr>Conférence de consensus, lire, comprendre, apprendre :  comment soutenir le développement de compétences en lecture ? </vt:lpstr>
      <vt:lpstr>Conférence de consensus, lire, comprendre, apprendre :  comment soutenir le développement de compétences en lecture ?  Recommandations : quelques exemples.</vt:lpstr>
      <vt:lpstr>Conférence de consensus, lire, comprendre, apprendre :  comment soutenir le développement de compétences en lecture ?  Recommandations : quelques exemples.</vt:lpstr>
      <vt:lpstr>Les nouveaux programmes </vt:lpstr>
      <vt:lpstr>Présentation PowerPoint</vt:lpstr>
      <vt:lpstr>Présentation PowerPoint</vt:lpstr>
      <vt:lpstr>Bilan dispositif académique </vt:lpstr>
      <vt:lpstr>Des problèmes professionnels …</vt:lpstr>
      <vt:lpstr>Les questions, les tensions, les dilemmes …</vt:lpstr>
      <vt:lpstr>Les questions, tensions et dilemmes.</vt:lpstr>
      <vt:lpstr>Présentation PowerPoint</vt:lpstr>
      <vt:lpstr>Trois principes</vt:lpstr>
      <vt:lpstr>Des points de vigilance</vt:lpstr>
      <vt:lpstr>Présentation PowerPoint</vt:lpstr>
      <vt:lpstr>Des risques </vt:lpstr>
      <vt:lpstr> Quatre  focales à observer : 1- Focale « élèves »</vt:lpstr>
      <vt:lpstr>Focale « enseignants »</vt:lpstr>
      <vt:lpstr>Focale « collectif »</vt:lpstr>
      <vt:lpstr>Focale « situations »</vt:lpstr>
      <vt:lpstr>Présentation PowerPoint</vt:lpstr>
      <vt:lpstr>Présentation PowerPoint</vt:lpstr>
      <vt:lpstr>Observer, décrire, interpréter des situations d’enseignement</vt:lpstr>
      <vt:lpstr>Pour synthétiser et aller plus loin à propos des missions du PDMQC</vt:lpstr>
      <vt:lpstr>Présentation PowerPoint</vt:lpstr>
      <vt:lpstr>Des leviers</vt:lpstr>
      <vt:lpstr>La question des outils</vt:lpstr>
      <vt:lpstr>Les 7 familles de l’aide (R. Goigoux, 2009)</vt:lpstr>
      <vt:lpstr>Présentation PowerPoint</vt:lpstr>
      <vt:lpstr>La formation</vt:lpstr>
      <vt:lpstr>L’évaluation</vt:lpstr>
      <vt:lpstr>Présentation PowerPoint</vt:lpstr>
      <vt:lpstr>Des repères pour avancer…</vt:lpstr>
      <vt:lpstr>Présentation PowerPoint</vt:lpstr>
      <vt:lpstr>Merci de votre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Dispositif« Plus de maîtres que de classes »</dc:title>
  <dc:creator>Véronique PEPIN</dc:creator>
  <cp:lastModifiedBy>mpepin</cp:lastModifiedBy>
  <cp:revision>54</cp:revision>
  <dcterms:created xsi:type="dcterms:W3CDTF">2016-09-27T16:06:53Z</dcterms:created>
  <dcterms:modified xsi:type="dcterms:W3CDTF">2016-10-15T09:28:53Z</dcterms:modified>
</cp:coreProperties>
</file>